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Arial Bold" panose="020B0704020202020204" pitchFamily="34" charset="0"/>
      <p:regular r:id="rId10"/>
      <p:bold r:id="rId11"/>
    </p:embeddedFont>
    <p:embeddedFont>
      <p:font typeface="Canva Sans" panose="020B0503030501040103" pitchFamily="34" charset="0"/>
      <p:regular r:id="rId12"/>
    </p:embeddedFont>
    <p:embeddedFont>
      <p:font typeface="Canva Sans Bold" panose="020B0803030501040103" pitchFamily="34" charset="0"/>
      <p:regular r:id="rId13"/>
      <p:bold r:id="rId14"/>
    </p:embeddedFont>
    <p:embeddedFont>
      <p:font typeface="Wedges" panose="02000500000000000000"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03" autoAdjust="0"/>
  </p:normalViewPr>
  <p:slideViewPr>
    <p:cSldViewPr>
      <p:cViewPr varScale="1">
        <p:scale>
          <a:sx n="72" d="100"/>
          <a:sy n="72" d="100"/>
        </p:scale>
        <p:origin x="784"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9/28/25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jpe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0.svg"/><Relationship Id="rId4" Type="http://schemas.openxmlformats.org/officeDocument/2006/relationships/image" Target="../media/image3.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s://www.businesstoday.in/technology/news/story/digital-payment-frauds-surge-in-india-as-upi-transactions-skyrocket-rbi-report-431695-2024-06-0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2.jpe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image" Target="../media/image17.svg"/><Relationship Id="rId4" Type="http://schemas.openxmlformats.org/officeDocument/2006/relationships/image" Target="../media/image3.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jpe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2.jpe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3.png"/><Relationship Id="rId2" Type="http://schemas.openxmlformats.org/officeDocument/2006/relationships/image" Target="../media/image1.png"/><Relationship Id="rId16" Type="http://schemas.openxmlformats.org/officeDocument/2006/relationships/image" Target="../media/image32.svg"/><Relationship Id="rId20" Type="http://schemas.openxmlformats.org/officeDocument/2006/relationships/image" Target="../media/image36.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7.png"/><Relationship Id="rId5" Type="http://schemas.openxmlformats.org/officeDocument/2006/relationships/image" Target="../media/image4.png"/><Relationship Id="rId15" Type="http://schemas.openxmlformats.org/officeDocument/2006/relationships/image" Target="../media/image31.png"/><Relationship Id="rId10" Type="http://schemas.openxmlformats.org/officeDocument/2006/relationships/image" Target="../media/image26.svg"/><Relationship Id="rId19" Type="http://schemas.openxmlformats.org/officeDocument/2006/relationships/image" Target="../media/image35.png"/><Relationship Id="rId4" Type="http://schemas.openxmlformats.org/officeDocument/2006/relationships/image" Target="../media/image3.png"/><Relationship Id="rId9" Type="http://schemas.openxmlformats.org/officeDocument/2006/relationships/image" Target="../media/image25.png"/><Relationship Id="rId14" Type="http://schemas.openxmlformats.org/officeDocument/2006/relationships/image" Target="../media/image30.svg"/><Relationship Id="rId22" Type="http://schemas.openxmlformats.org/officeDocument/2006/relationships/image" Target="../media/image38.sv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13973" y="250030"/>
            <a:ext cx="1094658" cy="1144370"/>
            <a:chOff x="0" y="0"/>
            <a:chExt cx="1459544" cy="1525826"/>
          </a:xfrm>
        </p:grpSpPr>
        <p:sp>
          <p:nvSpPr>
            <p:cNvPr id="3" name="Freeform 3" descr="iba.png"/>
            <p:cNvSpPr/>
            <p:nvPr/>
          </p:nvSpPr>
          <p:spPr>
            <a:xfrm>
              <a:off x="0" y="0"/>
              <a:ext cx="1459484" cy="1525778"/>
            </a:xfrm>
            <a:custGeom>
              <a:avLst/>
              <a:gdLst/>
              <a:ahLst/>
              <a:cxnLst/>
              <a:rect l="l" t="t" r="r" b="b"/>
              <a:pathLst>
                <a:path w="1459484" h="1525778">
                  <a:moveTo>
                    <a:pt x="0" y="0"/>
                  </a:moveTo>
                  <a:lnTo>
                    <a:pt x="1459484" y="0"/>
                  </a:lnTo>
                  <a:lnTo>
                    <a:pt x="1459484" y="1525778"/>
                  </a:lnTo>
                  <a:lnTo>
                    <a:pt x="0" y="1525778"/>
                  </a:lnTo>
                  <a:lnTo>
                    <a:pt x="0" y="0"/>
                  </a:lnTo>
                  <a:close/>
                </a:path>
              </a:pathLst>
            </a:custGeom>
            <a:blipFill>
              <a:blip r:embed="rId2"/>
              <a:stretch>
                <a:fillRect l="-1055" r="-1059" b="-3"/>
              </a:stretch>
            </a:blipFill>
          </p:spPr>
          <p:txBody>
            <a:bodyPr/>
            <a:lstStyle/>
            <a:p>
              <a:endParaRPr lang="en-US"/>
            </a:p>
          </p:txBody>
        </p:sp>
      </p:grpSp>
      <p:grpSp>
        <p:nvGrpSpPr>
          <p:cNvPr id="4" name="Group 4"/>
          <p:cNvGrpSpPr/>
          <p:nvPr/>
        </p:nvGrpSpPr>
        <p:grpSpPr>
          <a:xfrm>
            <a:off x="7907969" y="257175"/>
            <a:ext cx="1238250" cy="1128712"/>
            <a:chOff x="0" y="0"/>
            <a:chExt cx="1651000" cy="1504950"/>
          </a:xfrm>
        </p:grpSpPr>
        <p:sp>
          <p:nvSpPr>
            <p:cNvPr id="5" name="Freeform 5" descr="iit_red.jpg"/>
            <p:cNvSpPr/>
            <p:nvPr/>
          </p:nvSpPr>
          <p:spPr>
            <a:xfrm>
              <a:off x="0" y="0"/>
              <a:ext cx="1651000" cy="1504950"/>
            </a:xfrm>
            <a:custGeom>
              <a:avLst/>
              <a:gdLst/>
              <a:ahLst/>
              <a:cxnLst/>
              <a:rect l="l" t="t" r="r" b="b"/>
              <a:pathLst>
                <a:path w="1651000" h="1504950">
                  <a:moveTo>
                    <a:pt x="0" y="0"/>
                  </a:moveTo>
                  <a:lnTo>
                    <a:pt x="1651000" y="0"/>
                  </a:lnTo>
                  <a:lnTo>
                    <a:pt x="1651000" y="1504950"/>
                  </a:lnTo>
                  <a:lnTo>
                    <a:pt x="0" y="1504950"/>
                  </a:lnTo>
                  <a:lnTo>
                    <a:pt x="0" y="0"/>
                  </a:lnTo>
                  <a:close/>
                </a:path>
              </a:pathLst>
            </a:custGeom>
            <a:blipFill>
              <a:blip r:embed="rId3"/>
              <a:stretch>
                <a:fillRect t="-2228" b="-2228"/>
              </a:stretch>
            </a:blipFill>
          </p:spPr>
          <p:txBody>
            <a:bodyPr/>
            <a:lstStyle/>
            <a:p>
              <a:endParaRPr lang="en-US"/>
            </a:p>
          </p:txBody>
        </p:sp>
      </p:grpSp>
      <p:grpSp>
        <p:nvGrpSpPr>
          <p:cNvPr id="6" name="Group 6"/>
          <p:cNvGrpSpPr/>
          <p:nvPr/>
        </p:nvGrpSpPr>
        <p:grpSpPr>
          <a:xfrm>
            <a:off x="12375129" y="257175"/>
            <a:ext cx="3886200" cy="1128712"/>
            <a:chOff x="0" y="0"/>
            <a:chExt cx="5181600" cy="1504950"/>
          </a:xfrm>
        </p:grpSpPr>
        <p:sp>
          <p:nvSpPr>
            <p:cNvPr id="7" name="Freeform 7" descr="dfs.png"/>
            <p:cNvSpPr/>
            <p:nvPr/>
          </p:nvSpPr>
          <p:spPr>
            <a:xfrm>
              <a:off x="0" y="0"/>
              <a:ext cx="5181600" cy="1504950"/>
            </a:xfrm>
            <a:custGeom>
              <a:avLst/>
              <a:gdLst/>
              <a:ahLst/>
              <a:cxnLst/>
              <a:rect l="l" t="t" r="r" b="b"/>
              <a:pathLst>
                <a:path w="5181600" h="1504950">
                  <a:moveTo>
                    <a:pt x="0" y="0"/>
                  </a:moveTo>
                  <a:lnTo>
                    <a:pt x="5181600" y="0"/>
                  </a:lnTo>
                  <a:lnTo>
                    <a:pt x="5181600" y="1504950"/>
                  </a:lnTo>
                  <a:lnTo>
                    <a:pt x="0" y="1504950"/>
                  </a:lnTo>
                  <a:lnTo>
                    <a:pt x="0" y="0"/>
                  </a:lnTo>
                  <a:close/>
                </a:path>
              </a:pathLst>
            </a:custGeom>
            <a:blipFill>
              <a:blip r:embed="rId4"/>
              <a:stretch>
                <a:fillRect t="-4227" b="-4227"/>
              </a:stretch>
            </a:blipFill>
          </p:spPr>
          <p:txBody>
            <a:bodyPr/>
            <a:lstStyle/>
            <a:p>
              <a:endParaRPr lang="en-US"/>
            </a:p>
          </p:txBody>
        </p:sp>
      </p:grpSp>
      <p:sp>
        <p:nvSpPr>
          <p:cNvPr id="8" name="Freeform 8"/>
          <p:cNvSpPr/>
          <p:nvPr/>
        </p:nvSpPr>
        <p:spPr>
          <a:xfrm>
            <a:off x="2058966" y="252412"/>
            <a:ext cx="4572000" cy="1138238"/>
          </a:xfrm>
          <a:custGeom>
            <a:avLst/>
            <a:gdLst/>
            <a:ahLst/>
            <a:cxnLst/>
            <a:rect l="l" t="t" r="r" b="b"/>
            <a:pathLst>
              <a:path w="4572000" h="1138238">
                <a:moveTo>
                  <a:pt x="0" y="0"/>
                </a:moveTo>
                <a:lnTo>
                  <a:pt x="4572000" y="0"/>
                </a:lnTo>
                <a:lnTo>
                  <a:pt x="4572000" y="1138238"/>
                </a:lnTo>
                <a:lnTo>
                  <a:pt x="0" y="1138238"/>
                </a:lnTo>
                <a:lnTo>
                  <a:pt x="0" y="0"/>
                </a:lnTo>
                <a:close/>
              </a:path>
            </a:pathLst>
          </a:custGeom>
          <a:blipFill>
            <a:blip r:embed="rId5">
              <a:extLst>
                <a:ext uri="{96DAC541-7B7A-43D3-8B79-37D633B846F1}">
                  <asvg:svgBlip xmlns:asvg="http://schemas.microsoft.com/office/drawing/2016/SVG/main" r:embed="rId6"/>
                </a:ext>
              </a:extLst>
            </a:blip>
            <a:stretch>
              <a:fillRect l="-621" r="-621"/>
            </a:stretch>
          </a:blipFill>
        </p:spPr>
        <p:txBody>
          <a:bodyPr/>
          <a:lstStyle/>
          <a:p>
            <a:endParaRPr lang="en-US"/>
          </a:p>
        </p:txBody>
      </p:sp>
      <p:sp>
        <p:nvSpPr>
          <p:cNvPr id="9" name="Freeform 9"/>
          <p:cNvSpPr/>
          <p:nvPr/>
        </p:nvSpPr>
        <p:spPr>
          <a:xfrm>
            <a:off x="0" y="1997121"/>
            <a:ext cx="18288000" cy="8289879"/>
          </a:xfrm>
          <a:custGeom>
            <a:avLst/>
            <a:gdLst/>
            <a:ahLst/>
            <a:cxnLst/>
            <a:rect l="l" t="t" r="r" b="b"/>
            <a:pathLst>
              <a:path w="18288000" h="8289879">
                <a:moveTo>
                  <a:pt x="0" y="0"/>
                </a:moveTo>
                <a:lnTo>
                  <a:pt x="18288000" y="0"/>
                </a:lnTo>
                <a:lnTo>
                  <a:pt x="18288000" y="8289879"/>
                </a:lnTo>
                <a:lnTo>
                  <a:pt x="0" y="8289879"/>
                </a:lnTo>
                <a:lnTo>
                  <a:pt x="0" y="0"/>
                </a:lnTo>
                <a:close/>
              </a:path>
            </a:pathLst>
          </a:custGeom>
          <a:blipFill>
            <a:blip r:embed="rId7">
              <a:alphaModFix amt="21999"/>
            </a:blip>
            <a:stretch>
              <a:fillRect t="-23241" b="-22910"/>
            </a:stretch>
          </a:blipFill>
        </p:spPr>
        <p:txBody>
          <a:bodyPr/>
          <a:lstStyle/>
          <a:p>
            <a:endParaRPr lang="en-US"/>
          </a:p>
        </p:txBody>
      </p:sp>
      <p:sp>
        <p:nvSpPr>
          <p:cNvPr id="10" name="TextBox 10"/>
          <p:cNvSpPr txBox="1"/>
          <p:nvPr/>
        </p:nvSpPr>
        <p:spPr>
          <a:xfrm>
            <a:off x="2058966" y="3236816"/>
            <a:ext cx="12259263" cy="4815026"/>
          </a:xfrm>
          <a:prstGeom prst="rect">
            <a:avLst/>
          </a:prstGeom>
        </p:spPr>
        <p:txBody>
          <a:bodyPr lIns="0" tIns="0" rIns="0" bIns="0" rtlCol="0" anchor="t">
            <a:spAutoFit/>
          </a:bodyPr>
          <a:lstStyle/>
          <a:p>
            <a:pPr algn="just">
              <a:lnSpc>
                <a:spcPts val="4744"/>
              </a:lnSpc>
            </a:pPr>
            <a:endParaRPr/>
          </a:p>
          <a:p>
            <a:pPr marL="668754" lvl="1" indent="-334377" algn="just">
              <a:lnSpc>
                <a:spcPts val="4744"/>
              </a:lnSpc>
              <a:buAutoNum type="arabicPeriod"/>
            </a:pPr>
            <a:r>
              <a:rPr lang="en-US" sz="3695">
                <a:solidFill>
                  <a:srgbClr val="000000"/>
                </a:solidFill>
                <a:latin typeface="Arial"/>
                <a:ea typeface="Arial"/>
                <a:cs typeface="Arial"/>
                <a:sym typeface="Arial"/>
              </a:rPr>
              <a:t>Title &amp; Team details</a:t>
            </a:r>
          </a:p>
          <a:p>
            <a:pPr marL="668754" lvl="1" indent="-334377" algn="just">
              <a:lnSpc>
                <a:spcPts val="4744"/>
              </a:lnSpc>
              <a:buAutoNum type="arabicPeriod"/>
            </a:pPr>
            <a:r>
              <a:rPr lang="en-US" sz="3695">
                <a:solidFill>
                  <a:srgbClr val="000000"/>
                </a:solidFill>
                <a:latin typeface="Arial"/>
                <a:ea typeface="Arial"/>
                <a:cs typeface="Arial"/>
                <a:sym typeface="Arial"/>
              </a:rPr>
              <a:t>Problem statement</a:t>
            </a:r>
          </a:p>
          <a:p>
            <a:pPr marL="668754" lvl="1" indent="-334377" algn="just">
              <a:lnSpc>
                <a:spcPts val="4744"/>
              </a:lnSpc>
              <a:buAutoNum type="arabicPeriod"/>
            </a:pPr>
            <a:r>
              <a:rPr lang="en-US" sz="3695">
                <a:solidFill>
                  <a:srgbClr val="000000"/>
                </a:solidFill>
                <a:latin typeface="Arial"/>
                <a:ea typeface="Arial"/>
                <a:cs typeface="Arial"/>
                <a:sym typeface="Arial"/>
              </a:rPr>
              <a:t>Outline of Unique &amp; innovative solution</a:t>
            </a:r>
          </a:p>
          <a:p>
            <a:pPr marL="668754" lvl="1" indent="-334377" algn="just">
              <a:lnSpc>
                <a:spcPts val="4744"/>
              </a:lnSpc>
              <a:buAutoNum type="arabicPeriod"/>
            </a:pPr>
            <a:r>
              <a:rPr lang="en-US" sz="3695">
                <a:solidFill>
                  <a:srgbClr val="000000"/>
                </a:solidFill>
                <a:latin typeface="Arial"/>
                <a:ea typeface="Arial"/>
                <a:cs typeface="Arial"/>
                <a:sym typeface="Arial"/>
              </a:rPr>
              <a:t>Business model and commercialization potential</a:t>
            </a:r>
          </a:p>
          <a:p>
            <a:pPr marL="668754" lvl="1" indent="-334377" algn="just">
              <a:lnSpc>
                <a:spcPts val="4744"/>
              </a:lnSpc>
              <a:buAutoNum type="arabicPeriod"/>
            </a:pPr>
            <a:r>
              <a:rPr lang="en-US" sz="3695">
                <a:solidFill>
                  <a:srgbClr val="000000"/>
                </a:solidFill>
                <a:latin typeface="Arial"/>
                <a:ea typeface="Arial"/>
                <a:cs typeface="Arial"/>
                <a:sym typeface="Arial"/>
              </a:rPr>
              <a:t>Proposed process flow / Architecture of implementation</a:t>
            </a:r>
          </a:p>
          <a:p>
            <a:pPr marL="668754" lvl="1" indent="-334377" algn="just">
              <a:lnSpc>
                <a:spcPts val="4744"/>
              </a:lnSpc>
              <a:buAutoNum type="arabicPeriod"/>
            </a:pPr>
            <a:r>
              <a:rPr lang="en-US" sz="3695">
                <a:solidFill>
                  <a:srgbClr val="000000"/>
                </a:solidFill>
                <a:latin typeface="Arial"/>
                <a:ea typeface="Arial"/>
                <a:cs typeface="Arial"/>
                <a:sym typeface="Arial"/>
              </a:rPr>
              <a:t>Algorithm Details </a:t>
            </a:r>
          </a:p>
          <a:p>
            <a:pPr marL="668754" lvl="1" indent="-334377" algn="just">
              <a:lnSpc>
                <a:spcPts val="4744"/>
              </a:lnSpc>
              <a:buAutoNum type="arabicPeriod"/>
            </a:pPr>
            <a:r>
              <a:rPr lang="en-US" sz="3695">
                <a:solidFill>
                  <a:srgbClr val="000000"/>
                </a:solidFill>
                <a:latin typeface="Arial"/>
                <a:ea typeface="Arial"/>
                <a:cs typeface="Arial"/>
                <a:sym typeface="Arial"/>
              </a:rPr>
              <a:t>One-page summary of the project</a:t>
            </a:r>
          </a:p>
        </p:txBody>
      </p:sp>
      <p:sp>
        <p:nvSpPr>
          <p:cNvPr id="11" name="TextBox 11"/>
          <p:cNvSpPr txBox="1"/>
          <p:nvPr/>
        </p:nvSpPr>
        <p:spPr>
          <a:xfrm>
            <a:off x="1759126" y="2888200"/>
            <a:ext cx="8802176" cy="859155"/>
          </a:xfrm>
          <a:prstGeom prst="rect">
            <a:avLst/>
          </a:prstGeom>
        </p:spPr>
        <p:txBody>
          <a:bodyPr lIns="0" tIns="0" rIns="0" bIns="0" rtlCol="0" anchor="t">
            <a:spAutoFit/>
          </a:bodyPr>
          <a:lstStyle/>
          <a:p>
            <a:pPr algn="ctr">
              <a:lnSpc>
                <a:spcPts val="6660"/>
              </a:lnSpc>
            </a:pPr>
            <a:r>
              <a:rPr lang="en-US" sz="6000" spc="198">
                <a:solidFill>
                  <a:srgbClr val="583B8A"/>
                </a:solidFill>
                <a:latin typeface="Wedges"/>
                <a:ea typeface="Wedges"/>
                <a:cs typeface="Wedges"/>
                <a:sym typeface="Wedges"/>
              </a:rPr>
              <a:t>Project overview</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84595" y="3350324"/>
            <a:ext cx="10504478" cy="1977020"/>
            <a:chOff x="0" y="0"/>
            <a:chExt cx="11749947" cy="2211426"/>
          </a:xfrm>
        </p:grpSpPr>
        <p:sp>
          <p:nvSpPr>
            <p:cNvPr id="3" name="Freeform 3"/>
            <p:cNvSpPr/>
            <p:nvPr/>
          </p:nvSpPr>
          <p:spPr>
            <a:xfrm>
              <a:off x="0" y="0"/>
              <a:ext cx="11749947" cy="2211426"/>
            </a:xfrm>
            <a:custGeom>
              <a:avLst/>
              <a:gdLst/>
              <a:ahLst/>
              <a:cxnLst/>
              <a:rect l="l" t="t" r="r" b="b"/>
              <a:pathLst>
                <a:path w="11749947" h="2211426">
                  <a:moveTo>
                    <a:pt x="0" y="0"/>
                  </a:moveTo>
                  <a:lnTo>
                    <a:pt x="11749947" y="0"/>
                  </a:lnTo>
                  <a:lnTo>
                    <a:pt x="11749947" y="2211426"/>
                  </a:lnTo>
                  <a:lnTo>
                    <a:pt x="0" y="2211426"/>
                  </a:lnTo>
                  <a:close/>
                </a:path>
              </a:pathLst>
            </a:custGeom>
            <a:solidFill>
              <a:srgbClr val="F26522">
                <a:alpha val="0"/>
              </a:srgbClr>
            </a:solidFill>
          </p:spPr>
          <p:txBody>
            <a:bodyPr/>
            <a:lstStyle/>
            <a:p>
              <a:endParaRPr lang="en-US"/>
            </a:p>
          </p:txBody>
        </p:sp>
        <p:sp>
          <p:nvSpPr>
            <p:cNvPr id="4" name="TextBox 4"/>
            <p:cNvSpPr txBox="1"/>
            <p:nvPr/>
          </p:nvSpPr>
          <p:spPr>
            <a:xfrm>
              <a:off x="0" y="-76200"/>
              <a:ext cx="11749947" cy="2287626"/>
            </a:xfrm>
            <a:prstGeom prst="rect">
              <a:avLst/>
            </a:prstGeom>
          </p:spPr>
          <p:txBody>
            <a:bodyPr lIns="0" tIns="0" rIns="0" bIns="0" rtlCol="0" anchor="ctr"/>
            <a:lstStyle/>
            <a:p>
              <a:pPr algn="ctr">
                <a:lnSpc>
                  <a:spcPts val="7190"/>
                </a:lnSpc>
              </a:pPr>
              <a:r>
                <a:rPr lang="en-US" sz="5599" b="1">
                  <a:solidFill>
                    <a:srgbClr val="000000"/>
                  </a:solidFill>
                  <a:latin typeface="Arial Bold"/>
                  <a:ea typeface="Arial Bold"/>
                  <a:cs typeface="Arial Bold"/>
                  <a:sym typeface="Arial Bold"/>
                </a:rPr>
                <a:t>Team Name:</a:t>
              </a:r>
              <a:r>
                <a:rPr lang="en-US" sz="5599" b="1">
                  <a:solidFill>
                    <a:srgbClr val="E8500F"/>
                  </a:solidFill>
                  <a:latin typeface="Arial Bold"/>
                  <a:ea typeface="Arial Bold"/>
                  <a:cs typeface="Arial Bold"/>
                  <a:sym typeface="Arial Bold"/>
                </a:rPr>
                <a:t> INNOVATOR</a:t>
              </a:r>
            </a:p>
          </p:txBody>
        </p:sp>
      </p:grpSp>
      <p:grpSp>
        <p:nvGrpSpPr>
          <p:cNvPr id="5" name="Group 5"/>
          <p:cNvGrpSpPr>
            <a:grpSpLocks noChangeAspect="1"/>
          </p:cNvGrpSpPr>
          <p:nvPr/>
        </p:nvGrpSpPr>
        <p:grpSpPr>
          <a:xfrm>
            <a:off x="10013973" y="250031"/>
            <a:ext cx="1094658" cy="1144370"/>
            <a:chOff x="0" y="0"/>
            <a:chExt cx="1459544" cy="1525826"/>
          </a:xfrm>
        </p:grpSpPr>
        <p:sp>
          <p:nvSpPr>
            <p:cNvPr id="6" name="Freeform 6" descr="iba.png"/>
            <p:cNvSpPr/>
            <p:nvPr/>
          </p:nvSpPr>
          <p:spPr>
            <a:xfrm>
              <a:off x="0" y="0"/>
              <a:ext cx="1459484" cy="1525778"/>
            </a:xfrm>
            <a:custGeom>
              <a:avLst/>
              <a:gdLst/>
              <a:ahLst/>
              <a:cxnLst/>
              <a:rect l="l" t="t" r="r" b="b"/>
              <a:pathLst>
                <a:path w="1459484" h="1525778">
                  <a:moveTo>
                    <a:pt x="0" y="0"/>
                  </a:moveTo>
                  <a:lnTo>
                    <a:pt x="1459484" y="0"/>
                  </a:lnTo>
                  <a:lnTo>
                    <a:pt x="1459484" y="1525778"/>
                  </a:lnTo>
                  <a:lnTo>
                    <a:pt x="0" y="1525778"/>
                  </a:lnTo>
                  <a:lnTo>
                    <a:pt x="0" y="0"/>
                  </a:lnTo>
                  <a:close/>
                </a:path>
              </a:pathLst>
            </a:custGeom>
            <a:blipFill>
              <a:blip r:embed="rId2"/>
              <a:stretch>
                <a:fillRect l="-1055" r="-1059" b="-3"/>
              </a:stretch>
            </a:blipFill>
          </p:spPr>
          <p:txBody>
            <a:bodyPr/>
            <a:lstStyle/>
            <a:p>
              <a:endParaRPr lang="en-US"/>
            </a:p>
          </p:txBody>
        </p:sp>
      </p:grpSp>
      <p:grpSp>
        <p:nvGrpSpPr>
          <p:cNvPr id="7" name="Group 7"/>
          <p:cNvGrpSpPr>
            <a:grpSpLocks noChangeAspect="1"/>
          </p:cNvGrpSpPr>
          <p:nvPr/>
        </p:nvGrpSpPr>
        <p:grpSpPr>
          <a:xfrm>
            <a:off x="7907969" y="257175"/>
            <a:ext cx="1238250" cy="1128712"/>
            <a:chOff x="0" y="0"/>
            <a:chExt cx="1651000" cy="1504950"/>
          </a:xfrm>
        </p:grpSpPr>
        <p:sp>
          <p:nvSpPr>
            <p:cNvPr id="8" name="Freeform 8" descr="iit_red.jpg"/>
            <p:cNvSpPr/>
            <p:nvPr/>
          </p:nvSpPr>
          <p:spPr>
            <a:xfrm>
              <a:off x="0" y="0"/>
              <a:ext cx="1651000" cy="1504950"/>
            </a:xfrm>
            <a:custGeom>
              <a:avLst/>
              <a:gdLst/>
              <a:ahLst/>
              <a:cxnLst/>
              <a:rect l="l" t="t" r="r" b="b"/>
              <a:pathLst>
                <a:path w="1651000" h="1504950">
                  <a:moveTo>
                    <a:pt x="0" y="0"/>
                  </a:moveTo>
                  <a:lnTo>
                    <a:pt x="1651000" y="0"/>
                  </a:lnTo>
                  <a:lnTo>
                    <a:pt x="1651000" y="1504950"/>
                  </a:lnTo>
                  <a:lnTo>
                    <a:pt x="0" y="1504950"/>
                  </a:lnTo>
                  <a:lnTo>
                    <a:pt x="0" y="0"/>
                  </a:lnTo>
                  <a:close/>
                </a:path>
              </a:pathLst>
            </a:custGeom>
            <a:blipFill>
              <a:blip r:embed="rId3"/>
              <a:stretch>
                <a:fillRect t="-2228" b="-2228"/>
              </a:stretch>
            </a:blipFill>
          </p:spPr>
          <p:txBody>
            <a:bodyPr/>
            <a:lstStyle/>
            <a:p>
              <a:endParaRPr lang="en-US"/>
            </a:p>
          </p:txBody>
        </p:sp>
      </p:grpSp>
      <p:grpSp>
        <p:nvGrpSpPr>
          <p:cNvPr id="9" name="Group 9"/>
          <p:cNvGrpSpPr>
            <a:grpSpLocks noChangeAspect="1"/>
          </p:cNvGrpSpPr>
          <p:nvPr/>
        </p:nvGrpSpPr>
        <p:grpSpPr>
          <a:xfrm>
            <a:off x="12375129" y="257175"/>
            <a:ext cx="3886200" cy="1128712"/>
            <a:chOff x="0" y="0"/>
            <a:chExt cx="5181600" cy="1504950"/>
          </a:xfrm>
        </p:grpSpPr>
        <p:sp>
          <p:nvSpPr>
            <p:cNvPr id="10" name="Freeform 10" descr="dfs.png"/>
            <p:cNvSpPr/>
            <p:nvPr/>
          </p:nvSpPr>
          <p:spPr>
            <a:xfrm>
              <a:off x="0" y="0"/>
              <a:ext cx="5181600" cy="1504950"/>
            </a:xfrm>
            <a:custGeom>
              <a:avLst/>
              <a:gdLst/>
              <a:ahLst/>
              <a:cxnLst/>
              <a:rect l="l" t="t" r="r" b="b"/>
              <a:pathLst>
                <a:path w="5181600" h="1504950">
                  <a:moveTo>
                    <a:pt x="0" y="0"/>
                  </a:moveTo>
                  <a:lnTo>
                    <a:pt x="5181600" y="0"/>
                  </a:lnTo>
                  <a:lnTo>
                    <a:pt x="5181600" y="1504950"/>
                  </a:lnTo>
                  <a:lnTo>
                    <a:pt x="0" y="1504950"/>
                  </a:lnTo>
                  <a:lnTo>
                    <a:pt x="0" y="0"/>
                  </a:lnTo>
                  <a:close/>
                </a:path>
              </a:pathLst>
            </a:custGeom>
            <a:blipFill>
              <a:blip r:embed="rId4"/>
              <a:stretch>
                <a:fillRect t="-4227" b="-4227"/>
              </a:stretch>
            </a:blipFill>
          </p:spPr>
          <p:txBody>
            <a:bodyPr/>
            <a:lstStyle/>
            <a:p>
              <a:endParaRPr lang="en-US"/>
            </a:p>
          </p:txBody>
        </p:sp>
      </p:grpSp>
      <p:sp>
        <p:nvSpPr>
          <p:cNvPr id="11" name="Freeform 11"/>
          <p:cNvSpPr/>
          <p:nvPr/>
        </p:nvSpPr>
        <p:spPr>
          <a:xfrm>
            <a:off x="2058966" y="252412"/>
            <a:ext cx="4572000" cy="1138238"/>
          </a:xfrm>
          <a:custGeom>
            <a:avLst/>
            <a:gdLst/>
            <a:ahLst/>
            <a:cxnLst/>
            <a:rect l="l" t="t" r="r" b="b"/>
            <a:pathLst>
              <a:path w="4572000" h="1138238">
                <a:moveTo>
                  <a:pt x="0" y="0"/>
                </a:moveTo>
                <a:lnTo>
                  <a:pt x="4572000" y="0"/>
                </a:lnTo>
                <a:lnTo>
                  <a:pt x="4572000" y="1138238"/>
                </a:lnTo>
                <a:lnTo>
                  <a:pt x="0" y="1138238"/>
                </a:lnTo>
                <a:lnTo>
                  <a:pt x="0" y="0"/>
                </a:lnTo>
                <a:close/>
              </a:path>
            </a:pathLst>
          </a:custGeom>
          <a:blipFill>
            <a:blip r:embed="rId5">
              <a:extLst>
                <a:ext uri="{96DAC541-7B7A-43D3-8B79-37D633B846F1}">
                  <asvg:svgBlip xmlns:asvg="http://schemas.microsoft.com/office/drawing/2016/SVG/main" r:embed="rId6"/>
                </a:ext>
              </a:extLst>
            </a:blip>
            <a:stretch>
              <a:fillRect l="-621" r="-621"/>
            </a:stretch>
          </a:blipFill>
        </p:spPr>
        <p:txBody>
          <a:bodyPr/>
          <a:lstStyle/>
          <a:p>
            <a:endParaRPr lang="en-US"/>
          </a:p>
        </p:txBody>
      </p:sp>
      <p:grpSp>
        <p:nvGrpSpPr>
          <p:cNvPr id="12" name="Group 12"/>
          <p:cNvGrpSpPr/>
          <p:nvPr/>
        </p:nvGrpSpPr>
        <p:grpSpPr>
          <a:xfrm>
            <a:off x="642342" y="5580559"/>
            <a:ext cx="5602266" cy="3253486"/>
            <a:chOff x="0" y="0"/>
            <a:chExt cx="1475494" cy="856885"/>
          </a:xfrm>
        </p:grpSpPr>
        <p:sp>
          <p:nvSpPr>
            <p:cNvPr id="13" name="Freeform 13"/>
            <p:cNvSpPr/>
            <p:nvPr/>
          </p:nvSpPr>
          <p:spPr>
            <a:xfrm>
              <a:off x="0" y="0"/>
              <a:ext cx="1475494" cy="856885"/>
            </a:xfrm>
            <a:custGeom>
              <a:avLst/>
              <a:gdLst/>
              <a:ahLst/>
              <a:cxnLst/>
              <a:rect l="l" t="t" r="r" b="b"/>
              <a:pathLst>
                <a:path w="1475494" h="856885">
                  <a:moveTo>
                    <a:pt x="70478" y="0"/>
                  </a:moveTo>
                  <a:lnTo>
                    <a:pt x="1405016" y="0"/>
                  </a:lnTo>
                  <a:cubicBezTo>
                    <a:pt x="1423708" y="0"/>
                    <a:pt x="1441634" y="7425"/>
                    <a:pt x="1454851" y="20643"/>
                  </a:cubicBezTo>
                  <a:cubicBezTo>
                    <a:pt x="1468069" y="33860"/>
                    <a:pt x="1475494" y="51786"/>
                    <a:pt x="1475494" y="70478"/>
                  </a:cubicBezTo>
                  <a:lnTo>
                    <a:pt x="1475494" y="786407"/>
                  </a:lnTo>
                  <a:cubicBezTo>
                    <a:pt x="1475494" y="805099"/>
                    <a:pt x="1468069" y="823025"/>
                    <a:pt x="1454851" y="836243"/>
                  </a:cubicBezTo>
                  <a:cubicBezTo>
                    <a:pt x="1441634" y="849460"/>
                    <a:pt x="1423708" y="856885"/>
                    <a:pt x="1405016" y="856885"/>
                  </a:cubicBezTo>
                  <a:lnTo>
                    <a:pt x="70478" y="856885"/>
                  </a:lnTo>
                  <a:cubicBezTo>
                    <a:pt x="51786" y="856885"/>
                    <a:pt x="33860" y="849460"/>
                    <a:pt x="20643" y="836243"/>
                  </a:cubicBezTo>
                  <a:cubicBezTo>
                    <a:pt x="7425" y="823025"/>
                    <a:pt x="0" y="805099"/>
                    <a:pt x="0" y="786407"/>
                  </a:cubicBezTo>
                  <a:lnTo>
                    <a:pt x="0" y="70478"/>
                  </a:lnTo>
                  <a:cubicBezTo>
                    <a:pt x="0" y="51786"/>
                    <a:pt x="7425" y="33860"/>
                    <a:pt x="20643" y="20643"/>
                  </a:cubicBezTo>
                  <a:cubicBezTo>
                    <a:pt x="33860" y="7425"/>
                    <a:pt x="51786" y="0"/>
                    <a:pt x="70478" y="0"/>
                  </a:cubicBezTo>
                  <a:close/>
                </a:path>
              </a:pathLst>
            </a:custGeom>
            <a:gradFill rotWithShape="1">
              <a:gsLst>
                <a:gs pos="0">
                  <a:srgbClr val="CDFFD8">
                    <a:alpha val="100000"/>
                  </a:srgbClr>
                </a:gs>
                <a:gs pos="100000">
                  <a:srgbClr val="94B9FF">
                    <a:alpha val="100000"/>
                  </a:srgbClr>
                </a:gs>
              </a:gsLst>
              <a:lin ang="0"/>
            </a:gradFill>
          </p:spPr>
          <p:txBody>
            <a:bodyPr/>
            <a:lstStyle/>
            <a:p>
              <a:endParaRPr lang="en-US"/>
            </a:p>
          </p:txBody>
        </p:sp>
        <p:sp>
          <p:nvSpPr>
            <p:cNvPr id="14" name="TextBox 14"/>
            <p:cNvSpPr txBox="1"/>
            <p:nvPr/>
          </p:nvSpPr>
          <p:spPr>
            <a:xfrm>
              <a:off x="0" y="-38100"/>
              <a:ext cx="1475494" cy="894985"/>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6435108" y="5580559"/>
            <a:ext cx="5602266" cy="3253486"/>
            <a:chOff x="0" y="0"/>
            <a:chExt cx="1475494" cy="856885"/>
          </a:xfrm>
        </p:grpSpPr>
        <p:sp>
          <p:nvSpPr>
            <p:cNvPr id="16" name="Freeform 16"/>
            <p:cNvSpPr/>
            <p:nvPr/>
          </p:nvSpPr>
          <p:spPr>
            <a:xfrm>
              <a:off x="0" y="0"/>
              <a:ext cx="1475494" cy="856885"/>
            </a:xfrm>
            <a:custGeom>
              <a:avLst/>
              <a:gdLst/>
              <a:ahLst/>
              <a:cxnLst/>
              <a:rect l="l" t="t" r="r" b="b"/>
              <a:pathLst>
                <a:path w="1475494" h="856885">
                  <a:moveTo>
                    <a:pt x="70478" y="0"/>
                  </a:moveTo>
                  <a:lnTo>
                    <a:pt x="1405016" y="0"/>
                  </a:lnTo>
                  <a:cubicBezTo>
                    <a:pt x="1423708" y="0"/>
                    <a:pt x="1441634" y="7425"/>
                    <a:pt x="1454851" y="20643"/>
                  </a:cubicBezTo>
                  <a:cubicBezTo>
                    <a:pt x="1468069" y="33860"/>
                    <a:pt x="1475494" y="51786"/>
                    <a:pt x="1475494" y="70478"/>
                  </a:cubicBezTo>
                  <a:lnTo>
                    <a:pt x="1475494" y="786407"/>
                  </a:lnTo>
                  <a:cubicBezTo>
                    <a:pt x="1475494" y="805099"/>
                    <a:pt x="1468069" y="823025"/>
                    <a:pt x="1454851" y="836243"/>
                  </a:cubicBezTo>
                  <a:cubicBezTo>
                    <a:pt x="1441634" y="849460"/>
                    <a:pt x="1423708" y="856885"/>
                    <a:pt x="1405016" y="856885"/>
                  </a:cubicBezTo>
                  <a:lnTo>
                    <a:pt x="70478" y="856885"/>
                  </a:lnTo>
                  <a:cubicBezTo>
                    <a:pt x="51786" y="856885"/>
                    <a:pt x="33860" y="849460"/>
                    <a:pt x="20643" y="836243"/>
                  </a:cubicBezTo>
                  <a:cubicBezTo>
                    <a:pt x="7425" y="823025"/>
                    <a:pt x="0" y="805099"/>
                    <a:pt x="0" y="786407"/>
                  </a:cubicBezTo>
                  <a:lnTo>
                    <a:pt x="0" y="70478"/>
                  </a:lnTo>
                  <a:cubicBezTo>
                    <a:pt x="0" y="51786"/>
                    <a:pt x="7425" y="33860"/>
                    <a:pt x="20643" y="20643"/>
                  </a:cubicBezTo>
                  <a:cubicBezTo>
                    <a:pt x="33860" y="7425"/>
                    <a:pt x="51786" y="0"/>
                    <a:pt x="70478" y="0"/>
                  </a:cubicBezTo>
                  <a:close/>
                </a:path>
              </a:pathLst>
            </a:custGeom>
            <a:gradFill rotWithShape="1">
              <a:gsLst>
                <a:gs pos="0">
                  <a:srgbClr val="CDFFD8">
                    <a:alpha val="100000"/>
                  </a:srgbClr>
                </a:gs>
                <a:gs pos="100000">
                  <a:srgbClr val="94B9FF">
                    <a:alpha val="100000"/>
                  </a:srgbClr>
                </a:gs>
              </a:gsLst>
              <a:lin ang="0"/>
            </a:gradFill>
          </p:spPr>
          <p:txBody>
            <a:bodyPr/>
            <a:lstStyle/>
            <a:p>
              <a:endParaRPr lang="en-US"/>
            </a:p>
          </p:txBody>
        </p:sp>
        <p:sp>
          <p:nvSpPr>
            <p:cNvPr id="17" name="TextBox 17"/>
            <p:cNvSpPr txBox="1"/>
            <p:nvPr/>
          </p:nvSpPr>
          <p:spPr>
            <a:xfrm>
              <a:off x="0" y="-38100"/>
              <a:ext cx="1475494" cy="894985"/>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2227494" y="5580559"/>
            <a:ext cx="5602266" cy="3253486"/>
            <a:chOff x="0" y="0"/>
            <a:chExt cx="1475494" cy="856885"/>
          </a:xfrm>
        </p:grpSpPr>
        <p:sp>
          <p:nvSpPr>
            <p:cNvPr id="19" name="Freeform 19"/>
            <p:cNvSpPr/>
            <p:nvPr/>
          </p:nvSpPr>
          <p:spPr>
            <a:xfrm>
              <a:off x="0" y="0"/>
              <a:ext cx="1475494" cy="856885"/>
            </a:xfrm>
            <a:custGeom>
              <a:avLst/>
              <a:gdLst/>
              <a:ahLst/>
              <a:cxnLst/>
              <a:rect l="l" t="t" r="r" b="b"/>
              <a:pathLst>
                <a:path w="1475494" h="856885">
                  <a:moveTo>
                    <a:pt x="70478" y="0"/>
                  </a:moveTo>
                  <a:lnTo>
                    <a:pt x="1405016" y="0"/>
                  </a:lnTo>
                  <a:cubicBezTo>
                    <a:pt x="1423708" y="0"/>
                    <a:pt x="1441634" y="7425"/>
                    <a:pt x="1454851" y="20643"/>
                  </a:cubicBezTo>
                  <a:cubicBezTo>
                    <a:pt x="1468069" y="33860"/>
                    <a:pt x="1475494" y="51786"/>
                    <a:pt x="1475494" y="70478"/>
                  </a:cubicBezTo>
                  <a:lnTo>
                    <a:pt x="1475494" y="786407"/>
                  </a:lnTo>
                  <a:cubicBezTo>
                    <a:pt x="1475494" y="805099"/>
                    <a:pt x="1468069" y="823025"/>
                    <a:pt x="1454851" y="836243"/>
                  </a:cubicBezTo>
                  <a:cubicBezTo>
                    <a:pt x="1441634" y="849460"/>
                    <a:pt x="1423708" y="856885"/>
                    <a:pt x="1405016" y="856885"/>
                  </a:cubicBezTo>
                  <a:lnTo>
                    <a:pt x="70478" y="856885"/>
                  </a:lnTo>
                  <a:cubicBezTo>
                    <a:pt x="51786" y="856885"/>
                    <a:pt x="33860" y="849460"/>
                    <a:pt x="20643" y="836243"/>
                  </a:cubicBezTo>
                  <a:cubicBezTo>
                    <a:pt x="7425" y="823025"/>
                    <a:pt x="0" y="805099"/>
                    <a:pt x="0" y="786407"/>
                  </a:cubicBezTo>
                  <a:lnTo>
                    <a:pt x="0" y="70478"/>
                  </a:lnTo>
                  <a:cubicBezTo>
                    <a:pt x="0" y="51786"/>
                    <a:pt x="7425" y="33860"/>
                    <a:pt x="20643" y="20643"/>
                  </a:cubicBezTo>
                  <a:cubicBezTo>
                    <a:pt x="33860" y="7425"/>
                    <a:pt x="51786" y="0"/>
                    <a:pt x="70478" y="0"/>
                  </a:cubicBezTo>
                  <a:close/>
                </a:path>
              </a:pathLst>
            </a:custGeom>
            <a:gradFill rotWithShape="1">
              <a:gsLst>
                <a:gs pos="0">
                  <a:srgbClr val="CDFFD8">
                    <a:alpha val="100000"/>
                  </a:srgbClr>
                </a:gs>
                <a:gs pos="100000">
                  <a:srgbClr val="94B9FF">
                    <a:alpha val="100000"/>
                  </a:srgbClr>
                </a:gs>
              </a:gsLst>
              <a:lin ang="0"/>
            </a:gradFill>
          </p:spPr>
          <p:txBody>
            <a:bodyPr/>
            <a:lstStyle/>
            <a:p>
              <a:endParaRPr lang="en-US"/>
            </a:p>
          </p:txBody>
        </p:sp>
        <p:sp>
          <p:nvSpPr>
            <p:cNvPr id="20" name="TextBox 20"/>
            <p:cNvSpPr txBox="1"/>
            <p:nvPr/>
          </p:nvSpPr>
          <p:spPr>
            <a:xfrm>
              <a:off x="0" y="-38100"/>
              <a:ext cx="1475494" cy="894985"/>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a:off x="2148988" y="7785511"/>
            <a:ext cx="382721" cy="384118"/>
          </a:xfrm>
          <a:custGeom>
            <a:avLst/>
            <a:gdLst/>
            <a:ahLst/>
            <a:cxnLst/>
            <a:rect l="l" t="t" r="r" b="b"/>
            <a:pathLst>
              <a:path w="382721" h="384118">
                <a:moveTo>
                  <a:pt x="0" y="0"/>
                </a:moveTo>
                <a:lnTo>
                  <a:pt x="382721" y="0"/>
                </a:lnTo>
                <a:lnTo>
                  <a:pt x="382721" y="384118"/>
                </a:lnTo>
                <a:lnTo>
                  <a:pt x="0" y="3841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2" name="TextBox 22"/>
          <p:cNvSpPr txBox="1"/>
          <p:nvPr/>
        </p:nvSpPr>
        <p:spPr>
          <a:xfrm>
            <a:off x="642342" y="5734714"/>
            <a:ext cx="5555828" cy="666498"/>
          </a:xfrm>
          <a:prstGeom prst="rect">
            <a:avLst/>
          </a:prstGeom>
        </p:spPr>
        <p:txBody>
          <a:bodyPr lIns="0" tIns="0" rIns="0" bIns="0" rtlCol="0" anchor="t">
            <a:spAutoFit/>
          </a:bodyPr>
          <a:lstStyle/>
          <a:p>
            <a:pPr algn="ctr">
              <a:lnSpc>
                <a:spcPts val="5263"/>
              </a:lnSpc>
            </a:pPr>
            <a:r>
              <a:rPr lang="en-US" sz="3759" b="1">
                <a:solidFill>
                  <a:srgbClr val="000000"/>
                </a:solidFill>
                <a:latin typeface="Arial Bold"/>
                <a:ea typeface="Arial Bold"/>
                <a:cs typeface="Arial Bold"/>
                <a:sym typeface="Arial Bold"/>
              </a:rPr>
              <a:t>Name: Kritnandan</a:t>
            </a:r>
          </a:p>
        </p:txBody>
      </p:sp>
      <p:sp>
        <p:nvSpPr>
          <p:cNvPr id="23" name="TextBox 23"/>
          <p:cNvSpPr txBox="1"/>
          <p:nvPr/>
        </p:nvSpPr>
        <p:spPr>
          <a:xfrm>
            <a:off x="6435108" y="5734714"/>
            <a:ext cx="5555828" cy="666498"/>
          </a:xfrm>
          <a:prstGeom prst="rect">
            <a:avLst/>
          </a:prstGeom>
        </p:spPr>
        <p:txBody>
          <a:bodyPr lIns="0" tIns="0" rIns="0" bIns="0" rtlCol="0" anchor="t">
            <a:spAutoFit/>
          </a:bodyPr>
          <a:lstStyle/>
          <a:p>
            <a:pPr algn="ctr">
              <a:lnSpc>
                <a:spcPts val="5263"/>
              </a:lnSpc>
            </a:pPr>
            <a:r>
              <a:rPr lang="en-US" sz="3759" b="1">
                <a:solidFill>
                  <a:srgbClr val="000000"/>
                </a:solidFill>
                <a:latin typeface="Arial Bold"/>
                <a:ea typeface="Arial Bold"/>
                <a:cs typeface="Arial Bold"/>
                <a:sym typeface="Arial Bold"/>
              </a:rPr>
              <a:t>Name: Abhijit Dalai</a:t>
            </a:r>
          </a:p>
        </p:txBody>
      </p:sp>
      <p:sp>
        <p:nvSpPr>
          <p:cNvPr id="24" name="TextBox 24"/>
          <p:cNvSpPr txBox="1"/>
          <p:nvPr/>
        </p:nvSpPr>
        <p:spPr>
          <a:xfrm>
            <a:off x="12275499" y="5734714"/>
            <a:ext cx="5555828" cy="666498"/>
          </a:xfrm>
          <a:prstGeom prst="rect">
            <a:avLst/>
          </a:prstGeom>
        </p:spPr>
        <p:txBody>
          <a:bodyPr lIns="0" tIns="0" rIns="0" bIns="0" rtlCol="0" anchor="t">
            <a:spAutoFit/>
          </a:bodyPr>
          <a:lstStyle/>
          <a:p>
            <a:pPr algn="ctr">
              <a:lnSpc>
                <a:spcPts val="5263"/>
              </a:lnSpc>
            </a:pPr>
            <a:r>
              <a:rPr lang="en-US" sz="3759" b="1">
                <a:solidFill>
                  <a:srgbClr val="000000"/>
                </a:solidFill>
                <a:latin typeface="Arial Bold"/>
                <a:ea typeface="Arial Bold"/>
                <a:cs typeface="Arial Bold"/>
                <a:sym typeface="Arial Bold"/>
              </a:rPr>
              <a:t>Name: Khushi Tiwari</a:t>
            </a:r>
          </a:p>
        </p:txBody>
      </p:sp>
      <p:sp>
        <p:nvSpPr>
          <p:cNvPr id="25" name="Freeform 25"/>
          <p:cNvSpPr/>
          <p:nvPr/>
        </p:nvSpPr>
        <p:spPr>
          <a:xfrm>
            <a:off x="1056603" y="7137930"/>
            <a:ext cx="467927" cy="301175"/>
          </a:xfrm>
          <a:custGeom>
            <a:avLst/>
            <a:gdLst/>
            <a:ahLst/>
            <a:cxnLst/>
            <a:rect l="l" t="t" r="r" b="b"/>
            <a:pathLst>
              <a:path w="467927" h="301175">
                <a:moveTo>
                  <a:pt x="0" y="0"/>
                </a:moveTo>
                <a:lnTo>
                  <a:pt x="467927" y="0"/>
                </a:lnTo>
                <a:lnTo>
                  <a:pt x="467927" y="301175"/>
                </a:lnTo>
                <a:lnTo>
                  <a:pt x="0" y="30117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6" name="TextBox 26"/>
          <p:cNvSpPr txBox="1"/>
          <p:nvPr/>
        </p:nvSpPr>
        <p:spPr>
          <a:xfrm>
            <a:off x="1225289" y="6984221"/>
            <a:ext cx="4972880" cy="532393"/>
          </a:xfrm>
          <a:prstGeom prst="rect">
            <a:avLst/>
          </a:prstGeom>
        </p:spPr>
        <p:txBody>
          <a:bodyPr lIns="0" tIns="0" rIns="0" bIns="0" rtlCol="0" anchor="t">
            <a:spAutoFit/>
          </a:bodyPr>
          <a:lstStyle/>
          <a:p>
            <a:pPr algn="ctr">
              <a:lnSpc>
                <a:spcPts val="4255"/>
              </a:lnSpc>
            </a:pPr>
            <a:r>
              <a:rPr lang="en-US" sz="3039">
                <a:solidFill>
                  <a:srgbClr val="000000"/>
                </a:solidFill>
                <a:latin typeface="Arial"/>
                <a:ea typeface="Arial"/>
                <a:cs typeface="Arial"/>
                <a:sym typeface="Arial"/>
              </a:rPr>
              <a:t> kritnandan22@iitk.ac.in</a:t>
            </a:r>
          </a:p>
        </p:txBody>
      </p:sp>
      <p:sp>
        <p:nvSpPr>
          <p:cNvPr id="27" name="TextBox 27"/>
          <p:cNvSpPr txBox="1"/>
          <p:nvPr/>
        </p:nvSpPr>
        <p:spPr>
          <a:xfrm>
            <a:off x="2263640" y="7648508"/>
            <a:ext cx="3130371" cy="581923"/>
          </a:xfrm>
          <a:prstGeom prst="rect">
            <a:avLst/>
          </a:prstGeom>
        </p:spPr>
        <p:txBody>
          <a:bodyPr lIns="0" tIns="0" rIns="0" bIns="0" rtlCol="0" anchor="t">
            <a:spAutoFit/>
          </a:bodyPr>
          <a:lstStyle/>
          <a:p>
            <a:pPr algn="ctr">
              <a:lnSpc>
                <a:spcPts val="4675"/>
              </a:lnSpc>
            </a:pPr>
            <a:r>
              <a:rPr lang="en-US" sz="3339">
                <a:solidFill>
                  <a:srgbClr val="000000"/>
                </a:solidFill>
                <a:latin typeface="Arial"/>
                <a:ea typeface="Arial"/>
                <a:cs typeface="Arial"/>
                <a:sym typeface="Arial"/>
              </a:rPr>
              <a:t>7800060023</a:t>
            </a:r>
          </a:p>
        </p:txBody>
      </p:sp>
      <p:sp>
        <p:nvSpPr>
          <p:cNvPr id="28" name="TextBox 28"/>
          <p:cNvSpPr txBox="1"/>
          <p:nvPr/>
        </p:nvSpPr>
        <p:spPr>
          <a:xfrm>
            <a:off x="2263640" y="6325012"/>
            <a:ext cx="2359670" cy="492173"/>
          </a:xfrm>
          <a:prstGeom prst="rect">
            <a:avLst/>
          </a:prstGeom>
        </p:spPr>
        <p:txBody>
          <a:bodyPr lIns="0" tIns="0" rIns="0" bIns="0" rtlCol="0" anchor="t">
            <a:spAutoFit/>
          </a:bodyPr>
          <a:lstStyle/>
          <a:p>
            <a:pPr algn="ctr">
              <a:lnSpc>
                <a:spcPts val="3847"/>
              </a:lnSpc>
            </a:pPr>
            <a:r>
              <a:rPr lang="en-US" sz="2748" b="1">
                <a:solidFill>
                  <a:srgbClr val="000000"/>
                </a:solidFill>
                <a:latin typeface="Arial Bold"/>
                <a:ea typeface="Arial Bold"/>
                <a:cs typeface="Arial Bold"/>
                <a:sym typeface="Arial Bold"/>
              </a:rPr>
              <a:t>(Team Leader)</a:t>
            </a:r>
          </a:p>
        </p:txBody>
      </p:sp>
      <p:sp>
        <p:nvSpPr>
          <p:cNvPr id="29" name="TextBox 29"/>
          <p:cNvSpPr txBox="1"/>
          <p:nvPr/>
        </p:nvSpPr>
        <p:spPr>
          <a:xfrm>
            <a:off x="12798069" y="6984221"/>
            <a:ext cx="4972880" cy="532393"/>
          </a:xfrm>
          <a:prstGeom prst="rect">
            <a:avLst/>
          </a:prstGeom>
        </p:spPr>
        <p:txBody>
          <a:bodyPr lIns="0" tIns="0" rIns="0" bIns="0" rtlCol="0" anchor="t">
            <a:spAutoFit/>
          </a:bodyPr>
          <a:lstStyle/>
          <a:p>
            <a:pPr algn="ctr">
              <a:lnSpc>
                <a:spcPts val="4255"/>
              </a:lnSpc>
            </a:pPr>
            <a:r>
              <a:rPr lang="en-US" sz="3039">
                <a:solidFill>
                  <a:srgbClr val="000000"/>
                </a:solidFill>
                <a:latin typeface="Arial"/>
                <a:ea typeface="Arial"/>
                <a:cs typeface="Arial"/>
                <a:sym typeface="Arial"/>
              </a:rPr>
              <a:t> khushiti22@iitk.ac.in</a:t>
            </a:r>
          </a:p>
        </p:txBody>
      </p:sp>
      <p:sp>
        <p:nvSpPr>
          <p:cNvPr id="30" name="Freeform 30"/>
          <p:cNvSpPr/>
          <p:nvPr/>
        </p:nvSpPr>
        <p:spPr>
          <a:xfrm>
            <a:off x="12798069" y="7137930"/>
            <a:ext cx="467927" cy="301175"/>
          </a:xfrm>
          <a:custGeom>
            <a:avLst/>
            <a:gdLst/>
            <a:ahLst/>
            <a:cxnLst/>
            <a:rect l="l" t="t" r="r" b="b"/>
            <a:pathLst>
              <a:path w="467927" h="301175">
                <a:moveTo>
                  <a:pt x="0" y="0"/>
                </a:moveTo>
                <a:lnTo>
                  <a:pt x="467927" y="0"/>
                </a:lnTo>
                <a:lnTo>
                  <a:pt x="467927" y="301175"/>
                </a:lnTo>
                <a:lnTo>
                  <a:pt x="0" y="30117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1" name="TextBox 31"/>
          <p:cNvSpPr txBox="1"/>
          <p:nvPr/>
        </p:nvSpPr>
        <p:spPr>
          <a:xfrm>
            <a:off x="13679588" y="7648508"/>
            <a:ext cx="3130371" cy="581923"/>
          </a:xfrm>
          <a:prstGeom prst="rect">
            <a:avLst/>
          </a:prstGeom>
        </p:spPr>
        <p:txBody>
          <a:bodyPr lIns="0" tIns="0" rIns="0" bIns="0" rtlCol="0" anchor="t">
            <a:spAutoFit/>
          </a:bodyPr>
          <a:lstStyle/>
          <a:p>
            <a:pPr algn="ctr">
              <a:lnSpc>
                <a:spcPts val="4675"/>
              </a:lnSpc>
            </a:pPr>
            <a:r>
              <a:rPr lang="en-US" sz="3339">
                <a:solidFill>
                  <a:srgbClr val="000000"/>
                </a:solidFill>
                <a:latin typeface="Arial"/>
                <a:ea typeface="Arial"/>
                <a:cs typeface="Arial"/>
                <a:sym typeface="Arial"/>
              </a:rPr>
              <a:t>7008032518</a:t>
            </a:r>
          </a:p>
        </p:txBody>
      </p:sp>
      <p:sp>
        <p:nvSpPr>
          <p:cNvPr id="32" name="Freeform 32"/>
          <p:cNvSpPr/>
          <p:nvPr/>
        </p:nvSpPr>
        <p:spPr>
          <a:xfrm>
            <a:off x="13488227" y="7785511"/>
            <a:ext cx="382721" cy="384118"/>
          </a:xfrm>
          <a:custGeom>
            <a:avLst/>
            <a:gdLst/>
            <a:ahLst/>
            <a:cxnLst/>
            <a:rect l="l" t="t" r="r" b="b"/>
            <a:pathLst>
              <a:path w="382721" h="384118">
                <a:moveTo>
                  <a:pt x="0" y="0"/>
                </a:moveTo>
                <a:lnTo>
                  <a:pt x="382721" y="0"/>
                </a:lnTo>
                <a:lnTo>
                  <a:pt x="382721" y="384118"/>
                </a:lnTo>
                <a:lnTo>
                  <a:pt x="0" y="3841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3" name="TextBox 33"/>
          <p:cNvSpPr txBox="1"/>
          <p:nvPr/>
        </p:nvSpPr>
        <p:spPr>
          <a:xfrm>
            <a:off x="8068282" y="7648508"/>
            <a:ext cx="3130371" cy="581923"/>
          </a:xfrm>
          <a:prstGeom prst="rect">
            <a:avLst/>
          </a:prstGeom>
        </p:spPr>
        <p:txBody>
          <a:bodyPr lIns="0" tIns="0" rIns="0" bIns="0" rtlCol="0" anchor="t">
            <a:spAutoFit/>
          </a:bodyPr>
          <a:lstStyle/>
          <a:p>
            <a:pPr algn="ctr">
              <a:lnSpc>
                <a:spcPts val="4675"/>
              </a:lnSpc>
            </a:pPr>
            <a:r>
              <a:rPr lang="en-US" sz="3339">
                <a:solidFill>
                  <a:srgbClr val="000000"/>
                </a:solidFill>
                <a:latin typeface="Arial"/>
                <a:ea typeface="Arial"/>
                <a:cs typeface="Arial"/>
                <a:sym typeface="Arial"/>
              </a:rPr>
              <a:t>7008793484</a:t>
            </a:r>
          </a:p>
        </p:txBody>
      </p:sp>
      <p:sp>
        <p:nvSpPr>
          <p:cNvPr id="34" name="Freeform 34"/>
          <p:cNvSpPr/>
          <p:nvPr/>
        </p:nvSpPr>
        <p:spPr>
          <a:xfrm>
            <a:off x="7876922" y="7785511"/>
            <a:ext cx="382721" cy="384118"/>
          </a:xfrm>
          <a:custGeom>
            <a:avLst/>
            <a:gdLst/>
            <a:ahLst/>
            <a:cxnLst/>
            <a:rect l="l" t="t" r="r" b="b"/>
            <a:pathLst>
              <a:path w="382721" h="384118">
                <a:moveTo>
                  <a:pt x="0" y="0"/>
                </a:moveTo>
                <a:lnTo>
                  <a:pt x="382720" y="0"/>
                </a:lnTo>
                <a:lnTo>
                  <a:pt x="382720" y="384118"/>
                </a:lnTo>
                <a:lnTo>
                  <a:pt x="0" y="3841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5" name="TextBox 35"/>
          <p:cNvSpPr txBox="1"/>
          <p:nvPr/>
        </p:nvSpPr>
        <p:spPr>
          <a:xfrm>
            <a:off x="7034898" y="6984221"/>
            <a:ext cx="4972880" cy="532393"/>
          </a:xfrm>
          <a:prstGeom prst="rect">
            <a:avLst/>
          </a:prstGeom>
        </p:spPr>
        <p:txBody>
          <a:bodyPr lIns="0" tIns="0" rIns="0" bIns="0" rtlCol="0" anchor="t">
            <a:spAutoFit/>
          </a:bodyPr>
          <a:lstStyle/>
          <a:p>
            <a:pPr algn="ctr">
              <a:lnSpc>
                <a:spcPts val="4255"/>
              </a:lnSpc>
            </a:pPr>
            <a:r>
              <a:rPr lang="en-US" sz="3039">
                <a:solidFill>
                  <a:srgbClr val="000000"/>
                </a:solidFill>
                <a:latin typeface="Arial"/>
                <a:ea typeface="Arial"/>
                <a:cs typeface="Arial"/>
                <a:sym typeface="Arial"/>
              </a:rPr>
              <a:t> abhijitd22@iitk.ac.in</a:t>
            </a:r>
          </a:p>
        </p:txBody>
      </p:sp>
      <p:sp>
        <p:nvSpPr>
          <p:cNvPr id="36" name="Freeform 36"/>
          <p:cNvSpPr/>
          <p:nvPr/>
        </p:nvSpPr>
        <p:spPr>
          <a:xfrm>
            <a:off x="7147027" y="7137930"/>
            <a:ext cx="467927" cy="301175"/>
          </a:xfrm>
          <a:custGeom>
            <a:avLst/>
            <a:gdLst/>
            <a:ahLst/>
            <a:cxnLst/>
            <a:rect l="l" t="t" r="r" b="b"/>
            <a:pathLst>
              <a:path w="467927" h="301175">
                <a:moveTo>
                  <a:pt x="0" y="0"/>
                </a:moveTo>
                <a:lnTo>
                  <a:pt x="467927" y="0"/>
                </a:lnTo>
                <a:lnTo>
                  <a:pt x="467927" y="301175"/>
                </a:lnTo>
                <a:lnTo>
                  <a:pt x="0" y="30117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7" name="TextBox 37"/>
          <p:cNvSpPr txBox="1"/>
          <p:nvPr/>
        </p:nvSpPr>
        <p:spPr>
          <a:xfrm>
            <a:off x="1056603" y="1702140"/>
            <a:ext cx="8957370" cy="447446"/>
          </a:xfrm>
          <a:prstGeom prst="rect">
            <a:avLst/>
          </a:prstGeom>
        </p:spPr>
        <p:txBody>
          <a:bodyPr lIns="0" tIns="0" rIns="0" bIns="0" rtlCol="0" anchor="t">
            <a:spAutoFit/>
          </a:bodyPr>
          <a:lstStyle/>
          <a:p>
            <a:pPr algn="just">
              <a:lnSpc>
                <a:spcPts val="3466"/>
              </a:lnSpc>
            </a:pPr>
            <a:r>
              <a:rPr lang="en-US" sz="2700" b="1">
                <a:solidFill>
                  <a:srgbClr val="000000"/>
                </a:solidFill>
                <a:latin typeface="Arial Bold"/>
                <a:ea typeface="Arial Bold"/>
                <a:cs typeface="Arial Bold"/>
                <a:sym typeface="Arial Bold"/>
              </a:rPr>
              <a:t>1. Title &amp; Team Details</a:t>
            </a:r>
          </a:p>
        </p:txBody>
      </p:sp>
      <p:sp>
        <p:nvSpPr>
          <p:cNvPr id="38" name="TextBox 38"/>
          <p:cNvSpPr txBox="1"/>
          <p:nvPr/>
        </p:nvSpPr>
        <p:spPr>
          <a:xfrm>
            <a:off x="318606" y="2602676"/>
            <a:ext cx="17969394" cy="563804"/>
          </a:xfrm>
          <a:prstGeom prst="rect">
            <a:avLst/>
          </a:prstGeom>
        </p:spPr>
        <p:txBody>
          <a:bodyPr lIns="0" tIns="0" rIns="0" bIns="0" rtlCol="0" anchor="t">
            <a:spAutoFit/>
          </a:bodyPr>
          <a:lstStyle/>
          <a:p>
            <a:pPr algn="ctr">
              <a:lnSpc>
                <a:spcPts val="4365"/>
              </a:lnSpc>
              <a:spcBef>
                <a:spcPct val="0"/>
              </a:spcBef>
            </a:pPr>
            <a:r>
              <a:rPr lang="en-US" sz="3399" b="1">
                <a:solidFill>
                  <a:srgbClr val="000000"/>
                </a:solidFill>
                <a:latin typeface="Arial Bold"/>
                <a:ea typeface="Arial Bold"/>
                <a:cs typeface="Arial Bold"/>
                <a:sym typeface="Arial Bold"/>
              </a:rPr>
              <a:t>Title:</a:t>
            </a:r>
            <a:r>
              <a:rPr lang="en-US" sz="3399" b="1">
                <a:solidFill>
                  <a:srgbClr val="FF751F"/>
                </a:solidFill>
                <a:latin typeface="Arial Bold"/>
                <a:ea typeface="Arial Bold"/>
                <a:cs typeface="Arial Bold"/>
                <a:sym typeface="Arial Bold"/>
              </a:rPr>
              <a:t> CAl-Powered User &amp; Entity Behaviour Analytics (UEBA) for Fraud Detection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013973" y="250031"/>
            <a:ext cx="1094658" cy="1144370"/>
            <a:chOff x="0" y="0"/>
            <a:chExt cx="1459544" cy="1525826"/>
          </a:xfrm>
        </p:grpSpPr>
        <p:sp>
          <p:nvSpPr>
            <p:cNvPr id="3" name="Freeform 3" descr="iba.png"/>
            <p:cNvSpPr/>
            <p:nvPr/>
          </p:nvSpPr>
          <p:spPr>
            <a:xfrm>
              <a:off x="0" y="0"/>
              <a:ext cx="1459484" cy="1525778"/>
            </a:xfrm>
            <a:custGeom>
              <a:avLst/>
              <a:gdLst/>
              <a:ahLst/>
              <a:cxnLst/>
              <a:rect l="l" t="t" r="r" b="b"/>
              <a:pathLst>
                <a:path w="1459484" h="1525778">
                  <a:moveTo>
                    <a:pt x="0" y="0"/>
                  </a:moveTo>
                  <a:lnTo>
                    <a:pt x="1459484" y="0"/>
                  </a:lnTo>
                  <a:lnTo>
                    <a:pt x="1459484" y="1525778"/>
                  </a:lnTo>
                  <a:lnTo>
                    <a:pt x="0" y="1525778"/>
                  </a:lnTo>
                  <a:lnTo>
                    <a:pt x="0" y="0"/>
                  </a:lnTo>
                  <a:close/>
                </a:path>
              </a:pathLst>
            </a:custGeom>
            <a:blipFill>
              <a:blip r:embed="rId2"/>
              <a:stretch>
                <a:fillRect l="-1055" r="-1059" b="-3"/>
              </a:stretch>
            </a:blipFill>
          </p:spPr>
          <p:txBody>
            <a:bodyPr/>
            <a:lstStyle/>
            <a:p>
              <a:endParaRPr lang="en-US"/>
            </a:p>
          </p:txBody>
        </p:sp>
      </p:grpSp>
      <p:grpSp>
        <p:nvGrpSpPr>
          <p:cNvPr id="4" name="Group 4"/>
          <p:cNvGrpSpPr>
            <a:grpSpLocks noChangeAspect="1"/>
          </p:cNvGrpSpPr>
          <p:nvPr/>
        </p:nvGrpSpPr>
        <p:grpSpPr>
          <a:xfrm>
            <a:off x="7907969" y="257175"/>
            <a:ext cx="1238250" cy="1128712"/>
            <a:chOff x="0" y="0"/>
            <a:chExt cx="1651000" cy="1504950"/>
          </a:xfrm>
        </p:grpSpPr>
        <p:sp>
          <p:nvSpPr>
            <p:cNvPr id="5" name="Freeform 5" descr="iit_red.jpg"/>
            <p:cNvSpPr/>
            <p:nvPr/>
          </p:nvSpPr>
          <p:spPr>
            <a:xfrm>
              <a:off x="0" y="0"/>
              <a:ext cx="1651000" cy="1504950"/>
            </a:xfrm>
            <a:custGeom>
              <a:avLst/>
              <a:gdLst/>
              <a:ahLst/>
              <a:cxnLst/>
              <a:rect l="l" t="t" r="r" b="b"/>
              <a:pathLst>
                <a:path w="1651000" h="1504950">
                  <a:moveTo>
                    <a:pt x="0" y="0"/>
                  </a:moveTo>
                  <a:lnTo>
                    <a:pt x="1651000" y="0"/>
                  </a:lnTo>
                  <a:lnTo>
                    <a:pt x="1651000" y="1504950"/>
                  </a:lnTo>
                  <a:lnTo>
                    <a:pt x="0" y="1504950"/>
                  </a:lnTo>
                  <a:lnTo>
                    <a:pt x="0" y="0"/>
                  </a:lnTo>
                  <a:close/>
                </a:path>
              </a:pathLst>
            </a:custGeom>
            <a:blipFill>
              <a:blip r:embed="rId3"/>
              <a:stretch>
                <a:fillRect t="-2228" b="-2228"/>
              </a:stretch>
            </a:blipFill>
          </p:spPr>
          <p:txBody>
            <a:bodyPr/>
            <a:lstStyle/>
            <a:p>
              <a:endParaRPr lang="en-US"/>
            </a:p>
          </p:txBody>
        </p:sp>
      </p:grpSp>
      <p:grpSp>
        <p:nvGrpSpPr>
          <p:cNvPr id="6" name="Group 6"/>
          <p:cNvGrpSpPr>
            <a:grpSpLocks noChangeAspect="1"/>
          </p:cNvGrpSpPr>
          <p:nvPr/>
        </p:nvGrpSpPr>
        <p:grpSpPr>
          <a:xfrm>
            <a:off x="12375129" y="257175"/>
            <a:ext cx="3886200" cy="1128712"/>
            <a:chOff x="0" y="0"/>
            <a:chExt cx="5181600" cy="1504950"/>
          </a:xfrm>
        </p:grpSpPr>
        <p:sp>
          <p:nvSpPr>
            <p:cNvPr id="7" name="Freeform 7" descr="dfs.png"/>
            <p:cNvSpPr/>
            <p:nvPr/>
          </p:nvSpPr>
          <p:spPr>
            <a:xfrm>
              <a:off x="0" y="0"/>
              <a:ext cx="5181600" cy="1504950"/>
            </a:xfrm>
            <a:custGeom>
              <a:avLst/>
              <a:gdLst/>
              <a:ahLst/>
              <a:cxnLst/>
              <a:rect l="l" t="t" r="r" b="b"/>
              <a:pathLst>
                <a:path w="5181600" h="1504950">
                  <a:moveTo>
                    <a:pt x="0" y="0"/>
                  </a:moveTo>
                  <a:lnTo>
                    <a:pt x="5181600" y="0"/>
                  </a:lnTo>
                  <a:lnTo>
                    <a:pt x="5181600" y="1504950"/>
                  </a:lnTo>
                  <a:lnTo>
                    <a:pt x="0" y="1504950"/>
                  </a:lnTo>
                  <a:lnTo>
                    <a:pt x="0" y="0"/>
                  </a:lnTo>
                  <a:close/>
                </a:path>
              </a:pathLst>
            </a:custGeom>
            <a:blipFill>
              <a:blip r:embed="rId4"/>
              <a:stretch>
                <a:fillRect t="-4227" b="-4227"/>
              </a:stretch>
            </a:blipFill>
          </p:spPr>
          <p:txBody>
            <a:bodyPr/>
            <a:lstStyle/>
            <a:p>
              <a:endParaRPr lang="en-US"/>
            </a:p>
          </p:txBody>
        </p:sp>
      </p:grpSp>
      <p:sp>
        <p:nvSpPr>
          <p:cNvPr id="8" name="Freeform 8"/>
          <p:cNvSpPr/>
          <p:nvPr/>
        </p:nvSpPr>
        <p:spPr>
          <a:xfrm>
            <a:off x="2058966" y="252412"/>
            <a:ext cx="4572000" cy="1138238"/>
          </a:xfrm>
          <a:custGeom>
            <a:avLst/>
            <a:gdLst/>
            <a:ahLst/>
            <a:cxnLst/>
            <a:rect l="l" t="t" r="r" b="b"/>
            <a:pathLst>
              <a:path w="4572000" h="1138238">
                <a:moveTo>
                  <a:pt x="0" y="0"/>
                </a:moveTo>
                <a:lnTo>
                  <a:pt x="4572000" y="0"/>
                </a:lnTo>
                <a:lnTo>
                  <a:pt x="4572000" y="1138238"/>
                </a:lnTo>
                <a:lnTo>
                  <a:pt x="0" y="1138238"/>
                </a:lnTo>
                <a:lnTo>
                  <a:pt x="0" y="0"/>
                </a:lnTo>
                <a:close/>
              </a:path>
            </a:pathLst>
          </a:custGeom>
          <a:blipFill>
            <a:blip r:embed="rId5">
              <a:extLst>
                <a:ext uri="{96DAC541-7B7A-43D3-8B79-37D633B846F1}">
                  <asvg:svgBlip xmlns:asvg="http://schemas.microsoft.com/office/drawing/2016/SVG/main" r:embed="rId6"/>
                </a:ext>
              </a:extLst>
            </a:blip>
            <a:stretch>
              <a:fillRect l="-621" r="-621"/>
            </a:stretch>
          </a:blipFill>
        </p:spPr>
        <p:txBody>
          <a:bodyPr/>
          <a:lstStyle/>
          <a:p>
            <a:endParaRPr lang="en-US"/>
          </a:p>
        </p:txBody>
      </p:sp>
      <p:grpSp>
        <p:nvGrpSpPr>
          <p:cNvPr id="9" name="Group 9"/>
          <p:cNvGrpSpPr/>
          <p:nvPr/>
        </p:nvGrpSpPr>
        <p:grpSpPr>
          <a:xfrm>
            <a:off x="546186" y="2341138"/>
            <a:ext cx="17259300" cy="1905140"/>
            <a:chOff x="0" y="0"/>
            <a:chExt cx="23012400" cy="2540186"/>
          </a:xfrm>
        </p:grpSpPr>
        <p:grpSp>
          <p:nvGrpSpPr>
            <p:cNvPr id="10" name="Group 10"/>
            <p:cNvGrpSpPr/>
            <p:nvPr/>
          </p:nvGrpSpPr>
          <p:grpSpPr>
            <a:xfrm>
              <a:off x="0" y="0"/>
              <a:ext cx="19658032" cy="2540186"/>
              <a:chOff x="0" y="0"/>
              <a:chExt cx="3670966" cy="474358"/>
            </a:xfrm>
          </p:grpSpPr>
          <p:sp>
            <p:nvSpPr>
              <p:cNvPr id="11" name="Freeform 11"/>
              <p:cNvSpPr/>
              <p:nvPr/>
            </p:nvSpPr>
            <p:spPr>
              <a:xfrm>
                <a:off x="0" y="0"/>
                <a:ext cx="3670966" cy="474358"/>
              </a:xfrm>
              <a:custGeom>
                <a:avLst/>
                <a:gdLst/>
                <a:ahLst/>
                <a:cxnLst/>
                <a:rect l="l" t="t" r="r" b="b"/>
                <a:pathLst>
                  <a:path w="3670966" h="474358">
                    <a:moveTo>
                      <a:pt x="26780" y="0"/>
                    </a:moveTo>
                    <a:lnTo>
                      <a:pt x="3644185" y="0"/>
                    </a:lnTo>
                    <a:cubicBezTo>
                      <a:pt x="3651288" y="0"/>
                      <a:pt x="3658100" y="2822"/>
                      <a:pt x="3663122" y="7844"/>
                    </a:cubicBezTo>
                    <a:cubicBezTo>
                      <a:pt x="3668144" y="12866"/>
                      <a:pt x="3670966" y="19678"/>
                      <a:pt x="3670966" y="26780"/>
                    </a:cubicBezTo>
                    <a:lnTo>
                      <a:pt x="3670966" y="447577"/>
                    </a:lnTo>
                    <a:cubicBezTo>
                      <a:pt x="3670966" y="462368"/>
                      <a:pt x="3658976" y="474358"/>
                      <a:pt x="3644185" y="474358"/>
                    </a:cubicBezTo>
                    <a:lnTo>
                      <a:pt x="26780" y="474358"/>
                    </a:lnTo>
                    <a:cubicBezTo>
                      <a:pt x="19678" y="474358"/>
                      <a:pt x="12866" y="471536"/>
                      <a:pt x="7844" y="466514"/>
                    </a:cubicBezTo>
                    <a:cubicBezTo>
                      <a:pt x="2822" y="461492"/>
                      <a:pt x="0" y="454680"/>
                      <a:pt x="0" y="447577"/>
                    </a:cubicBezTo>
                    <a:lnTo>
                      <a:pt x="0" y="26780"/>
                    </a:lnTo>
                    <a:cubicBezTo>
                      <a:pt x="0" y="19678"/>
                      <a:pt x="2822" y="12866"/>
                      <a:pt x="7844" y="7844"/>
                    </a:cubicBezTo>
                    <a:cubicBezTo>
                      <a:pt x="12866" y="2822"/>
                      <a:pt x="19678" y="0"/>
                      <a:pt x="26780" y="0"/>
                    </a:cubicBezTo>
                    <a:close/>
                  </a:path>
                </a:pathLst>
              </a:custGeom>
              <a:gradFill rotWithShape="1">
                <a:gsLst>
                  <a:gs pos="0">
                    <a:srgbClr val="CDFFD8">
                      <a:alpha val="100000"/>
                    </a:srgbClr>
                  </a:gs>
                  <a:gs pos="100000">
                    <a:srgbClr val="94B9FF">
                      <a:alpha val="100000"/>
                    </a:srgbClr>
                  </a:gs>
                </a:gsLst>
                <a:lin ang="0"/>
              </a:gradFill>
            </p:spPr>
            <p:txBody>
              <a:bodyPr/>
              <a:lstStyle/>
              <a:p>
                <a:endParaRPr lang="en-US"/>
              </a:p>
            </p:txBody>
          </p:sp>
          <p:sp>
            <p:nvSpPr>
              <p:cNvPr id="12" name="TextBox 12"/>
              <p:cNvSpPr txBox="1"/>
              <p:nvPr/>
            </p:nvSpPr>
            <p:spPr>
              <a:xfrm>
                <a:off x="0" y="-66675"/>
                <a:ext cx="3670966" cy="541033"/>
              </a:xfrm>
              <a:prstGeom prst="rect">
                <a:avLst/>
              </a:prstGeom>
            </p:spPr>
            <p:txBody>
              <a:bodyPr lIns="53735" tIns="53735" rIns="53735" bIns="53735" rtlCol="0" anchor="ctr"/>
              <a:lstStyle/>
              <a:p>
                <a:pPr algn="just">
                  <a:lnSpc>
                    <a:spcPts val="3919"/>
                  </a:lnSpc>
                </a:pPr>
                <a:endParaRPr/>
              </a:p>
            </p:txBody>
          </p:sp>
        </p:grpSp>
        <p:sp>
          <p:nvSpPr>
            <p:cNvPr id="13" name="TextBox 13"/>
            <p:cNvSpPr txBox="1"/>
            <p:nvPr/>
          </p:nvSpPr>
          <p:spPr>
            <a:xfrm>
              <a:off x="643352" y="332891"/>
              <a:ext cx="17110822" cy="1807730"/>
            </a:xfrm>
            <a:prstGeom prst="rect">
              <a:avLst/>
            </a:prstGeom>
          </p:spPr>
          <p:txBody>
            <a:bodyPr lIns="0" tIns="0" rIns="0" bIns="0" rtlCol="0" anchor="t">
              <a:spAutoFit/>
            </a:bodyPr>
            <a:lstStyle/>
            <a:p>
              <a:pPr algn="just">
                <a:lnSpc>
                  <a:spcPts val="3627"/>
                </a:lnSpc>
              </a:pPr>
              <a:r>
                <a:rPr lang="en-US" sz="2590">
                  <a:solidFill>
                    <a:srgbClr val="000000"/>
                  </a:solidFill>
                  <a:latin typeface="Arial"/>
                  <a:ea typeface="Arial"/>
                  <a:cs typeface="Arial"/>
                  <a:sym typeface="Arial"/>
                </a:rPr>
                <a:t>With digital banking spanning internet, mobile apps, UPI, ATMs, and APIs, fraud risks are at an all-time high. In India alone, digital payment fraud reached </a:t>
              </a:r>
              <a:r>
                <a:rPr lang="en-US" sz="2590" b="1">
                  <a:solidFill>
                    <a:srgbClr val="000000"/>
                  </a:solidFill>
                  <a:latin typeface="Arial Bold"/>
                  <a:ea typeface="Arial Bold"/>
                  <a:cs typeface="Arial Bold"/>
                  <a:sym typeface="Arial Bold"/>
                </a:rPr>
                <a:t>₹14.57 billion </a:t>
              </a:r>
              <a:r>
                <a:rPr lang="en-US" sz="2590">
                  <a:solidFill>
                    <a:srgbClr val="000000"/>
                  </a:solidFill>
                  <a:latin typeface="Arial"/>
                  <a:ea typeface="Arial"/>
                  <a:cs typeface="Arial"/>
                  <a:sym typeface="Arial"/>
                </a:rPr>
                <a:t>in </a:t>
              </a:r>
              <a:r>
                <a:rPr lang="en-US" sz="2590" b="1">
                  <a:solidFill>
                    <a:srgbClr val="000000"/>
                  </a:solidFill>
                  <a:latin typeface="Arial Bold"/>
                  <a:ea typeface="Arial Bold"/>
                  <a:cs typeface="Arial Bold"/>
                  <a:sym typeface="Arial Bold"/>
                </a:rPr>
                <a:t>FY 2023-24</a:t>
              </a:r>
              <a:r>
                <a:rPr lang="en-US" sz="2590">
                  <a:solidFill>
                    <a:srgbClr val="000000"/>
                  </a:solidFill>
                  <a:latin typeface="Arial"/>
                  <a:ea typeface="Arial"/>
                  <a:cs typeface="Arial"/>
                  <a:sym typeface="Arial"/>
                </a:rPr>
                <a:t>, with UPI scams causing losses of</a:t>
              </a:r>
              <a:r>
                <a:rPr lang="en-US" sz="2590" b="1">
                  <a:solidFill>
                    <a:srgbClr val="000000"/>
                  </a:solidFill>
                  <a:latin typeface="Arial Bold"/>
                  <a:ea typeface="Arial Bold"/>
                  <a:cs typeface="Arial Bold"/>
                  <a:sym typeface="Arial Bold"/>
                </a:rPr>
                <a:t> ₹485 crore</a:t>
              </a:r>
              <a:r>
                <a:rPr lang="en-US" sz="2590">
                  <a:solidFill>
                    <a:srgbClr val="000000"/>
                  </a:solidFill>
                  <a:latin typeface="Arial"/>
                  <a:ea typeface="Arial"/>
                  <a:cs typeface="Arial"/>
                  <a:sym typeface="Arial"/>
                </a:rPr>
                <a:t> across </a:t>
              </a:r>
              <a:r>
                <a:rPr lang="en-US" sz="2590" b="1">
                  <a:solidFill>
                    <a:srgbClr val="000000"/>
                  </a:solidFill>
                  <a:latin typeface="Arial Bold"/>
                  <a:ea typeface="Arial Bold"/>
                  <a:cs typeface="Arial Bold"/>
                  <a:sym typeface="Arial Bold"/>
                </a:rPr>
                <a:t>6.3 lakh</a:t>
              </a:r>
              <a:r>
                <a:rPr lang="en-US" sz="2590">
                  <a:solidFill>
                    <a:srgbClr val="000000"/>
                  </a:solidFill>
                  <a:latin typeface="Arial"/>
                  <a:ea typeface="Arial"/>
                  <a:cs typeface="Arial"/>
                  <a:sym typeface="Arial"/>
                </a:rPr>
                <a:t> cases. </a:t>
              </a:r>
            </a:p>
          </p:txBody>
        </p:sp>
        <p:grpSp>
          <p:nvGrpSpPr>
            <p:cNvPr id="14" name="Group 14"/>
            <p:cNvGrpSpPr/>
            <p:nvPr/>
          </p:nvGrpSpPr>
          <p:grpSpPr>
            <a:xfrm>
              <a:off x="18411596" y="0"/>
              <a:ext cx="4600804" cy="2540186"/>
              <a:chOff x="0" y="0"/>
              <a:chExt cx="1225678" cy="676719"/>
            </a:xfrm>
          </p:grpSpPr>
          <p:sp>
            <p:nvSpPr>
              <p:cNvPr id="15" name="Freeform 15"/>
              <p:cNvSpPr/>
              <p:nvPr/>
            </p:nvSpPr>
            <p:spPr>
              <a:xfrm>
                <a:off x="0" y="0"/>
                <a:ext cx="1225678" cy="676719"/>
              </a:xfrm>
              <a:custGeom>
                <a:avLst/>
                <a:gdLst/>
                <a:ahLst/>
                <a:cxnLst/>
                <a:rect l="l" t="t" r="r" b="b"/>
                <a:pathLst>
                  <a:path w="1225678" h="676719">
                    <a:moveTo>
                      <a:pt x="612839" y="0"/>
                    </a:moveTo>
                    <a:cubicBezTo>
                      <a:pt x="274377" y="0"/>
                      <a:pt x="0" y="151489"/>
                      <a:pt x="0" y="338359"/>
                    </a:cubicBezTo>
                    <a:cubicBezTo>
                      <a:pt x="0" y="525230"/>
                      <a:pt x="274377" y="676719"/>
                      <a:pt x="612839" y="676719"/>
                    </a:cubicBezTo>
                    <a:cubicBezTo>
                      <a:pt x="951300" y="676719"/>
                      <a:pt x="1225678" y="525230"/>
                      <a:pt x="1225678" y="338359"/>
                    </a:cubicBezTo>
                    <a:cubicBezTo>
                      <a:pt x="1225678" y="151489"/>
                      <a:pt x="951300" y="0"/>
                      <a:pt x="612839" y="0"/>
                    </a:cubicBezTo>
                    <a:close/>
                  </a:path>
                </a:pathLst>
              </a:custGeom>
              <a:blipFill>
                <a:blip r:embed="rId7"/>
                <a:stretch>
                  <a:fillRect t="-4336" b="-4336"/>
                </a:stretch>
              </a:blipFill>
            </p:spPr>
            <p:txBody>
              <a:bodyPr/>
              <a:lstStyle/>
              <a:p>
                <a:endParaRPr lang="en-US"/>
              </a:p>
            </p:txBody>
          </p:sp>
        </p:grpSp>
      </p:grpSp>
      <p:grpSp>
        <p:nvGrpSpPr>
          <p:cNvPr id="16" name="Group 16"/>
          <p:cNvGrpSpPr/>
          <p:nvPr/>
        </p:nvGrpSpPr>
        <p:grpSpPr>
          <a:xfrm>
            <a:off x="546186" y="4615822"/>
            <a:ext cx="17227464" cy="2480915"/>
            <a:chOff x="0" y="0"/>
            <a:chExt cx="22969952" cy="3307887"/>
          </a:xfrm>
        </p:grpSpPr>
        <p:grpSp>
          <p:nvGrpSpPr>
            <p:cNvPr id="17" name="Group 17"/>
            <p:cNvGrpSpPr/>
            <p:nvPr/>
          </p:nvGrpSpPr>
          <p:grpSpPr>
            <a:xfrm>
              <a:off x="3311920" y="0"/>
              <a:ext cx="19658032" cy="3307887"/>
              <a:chOff x="0" y="0"/>
              <a:chExt cx="3479285" cy="585465"/>
            </a:xfrm>
          </p:grpSpPr>
          <p:sp>
            <p:nvSpPr>
              <p:cNvPr id="18" name="Freeform 18"/>
              <p:cNvSpPr/>
              <p:nvPr/>
            </p:nvSpPr>
            <p:spPr>
              <a:xfrm>
                <a:off x="0" y="0"/>
                <a:ext cx="3479285" cy="585465"/>
              </a:xfrm>
              <a:custGeom>
                <a:avLst/>
                <a:gdLst/>
                <a:ahLst/>
                <a:cxnLst/>
                <a:rect l="l" t="t" r="r" b="b"/>
                <a:pathLst>
                  <a:path w="3479285" h="585465">
                    <a:moveTo>
                      <a:pt x="26780" y="0"/>
                    </a:moveTo>
                    <a:lnTo>
                      <a:pt x="3452505" y="0"/>
                    </a:lnTo>
                    <a:cubicBezTo>
                      <a:pt x="3459607" y="0"/>
                      <a:pt x="3466419" y="2822"/>
                      <a:pt x="3471442" y="7844"/>
                    </a:cubicBezTo>
                    <a:cubicBezTo>
                      <a:pt x="3476464" y="12866"/>
                      <a:pt x="3479285" y="19678"/>
                      <a:pt x="3479285" y="26780"/>
                    </a:cubicBezTo>
                    <a:lnTo>
                      <a:pt x="3479285" y="558684"/>
                    </a:lnTo>
                    <a:cubicBezTo>
                      <a:pt x="3479285" y="573475"/>
                      <a:pt x="3467295" y="585465"/>
                      <a:pt x="3452505" y="585465"/>
                    </a:cubicBezTo>
                    <a:lnTo>
                      <a:pt x="26780" y="585465"/>
                    </a:lnTo>
                    <a:cubicBezTo>
                      <a:pt x="11990" y="585465"/>
                      <a:pt x="0" y="573475"/>
                      <a:pt x="0" y="558684"/>
                    </a:cubicBezTo>
                    <a:lnTo>
                      <a:pt x="0" y="26780"/>
                    </a:lnTo>
                    <a:cubicBezTo>
                      <a:pt x="0" y="19678"/>
                      <a:pt x="2822" y="12866"/>
                      <a:pt x="7844" y="7844"/>
                    </a:cubicBezTo>
                    <a:cubicBezTo>
                      <a:pt x="12866" y="2822"/>
                      <a:pt x="19678" y="0"/>
                      <a:pt x="26780" y="0"/>
                    </a:cubicBezTo>
                    <a:close/>
                  </a:path>
                </a:pathLst>
              </a:custGeom>
              <a:gradFill rotWithShape="1">
                <a:gsLst>
                  <a:gs pos="0">
                    <a:srgbClr val="FFF7AD">
                      <a:alpha val="100000"/>
                    </a:srgbClr>
                  </a:gs>
                  <a:gs pos="100000">
                    <a:srgbClr val="FFA9F9">
                      <a:alpha val="100000"/>
                    </a:srgbClr>
                  </a:gs>
                </a:gsLst>
                <a:lin ang="0"/>
              </a:gradFill>
            </p:spPr>
            <p:txBody>
              <a:bodyPr/>
              <a:lstStyle/>
              <a:p>
                <a:endParaRPr lang="en-US"/>
              </a:p>
            </p:txBody>
          </p:sp>
          <p:sp>
            <p:nvSpPr>
              <p:cNvPr id="19" name="TextBox 19"/>
              <p:cNvSpPr txBox="1"/>
              <p:nvPr/>
            </p:nvSpPr>
            <p:spPr>
              <a:xfrm>
                <a:off x="0" y="-66675"/>
                <a:ext cx="3479285" cy="652140"/>
              </a:xfrm>
              <a:prstGeom prst="rect">
                <a:avLst/>
              </a:prstGeom>
            </p:spPr>
            <p:txBody>
              <a:bodyPr lIns="56696" tIns="56696" rIns="56696" bIns="56696" rtlCol="0" anchor="ctr"/>
              <a:lstStyle/>
              <a:p>
                <a:pPr algn="just">
                  <a:lnSpc>
                    <a:spcPts val="3919"/>
                  </a:lnSpc>
                </a:pPr>
                <a:endParaRPr/>
              </a:p>
            </p:txBody>
          </p:sp>
        </p:grpSp>
        <p:grpSp>
          <p:nvGrpSpPr>
            <p:cNvPr id="20" name="Group 20"/>
            <p:cNvGrpSpPr/>
            <p:nvPr/>
          </p:nvGrpSpPr>
          <p:grpSpPr>
            <a:xfrm>
              <a:off x="0" y="0"/>
              <a:ext cx="4638228" cy="3307887"/>
              <a:chOff x="0" y="0"/>
              <a:chExt cx="673938" cy="480638"/>
            </a:xfrm>
          </p:grpSpPr>
          <p:sp>
            <p:nvSpPr>
              <p:cNvPr id="21" name="Freeform 21"/>
              <p:cNvSpPr/>
              <p:nvPr/>
            </p:nvSpPr>
            <p:spPr>
              <a:xfrm>
                <a:off x="0" y="0"/>
                <a:ext cx="673938" cy="480638"/>
              </a:xfrm>
              <a:custGeom>
                <a:avLst/>
                <a:gdLst/>
                <a:ahLst/>
                <a:cxnLst/>
                <a:rect l="l" t="t" r="r" b="b"/>
                <a:pathLst>
                  <a:path w="673938" h="480638">
                    <a:moveTo>
                      <a:pt x="336969" y="0"/>
                    </a:moveTo>
                    <a:cubicBezTo>
                      <a:pt x="150866" y="0"/>
                      <a:pt x="0" y="107595"/>
                      <a:pt x="0" y="240319"/>
                    </a:cubicBezTo>
                    <a:cubicBezTo>
                      <a:pt x="0" y="373044"/>
                      <a:pt x="150866" y="480638"/>
                      <a:pt x="336969" y="480638"/>
                    </a:cubicBezTo>
                    <a:cubicBezTo>
                      <a:pt x="523072" y="480638"/>
                      <a:pt x="673938" y="373044"/>
                      <a:pt x="673938" y="240319"/>
                    </a:cubicBezTo>
                    <a:cubicBezTo>
                      <a:pt x="673938" y="107595"/>
                      <a:pt x="523072" y="0"/>
                      <a:pt x="336969" y="0"/>
                    </a:cubicBezTo>
                    <a:close/>
                  </a:path>
                </a:pathLst>
              </a:custGeom>
              <a:blipFill>
                <a:blip r:embed="rId8"/>
                <a:stretch>
                  <a:fillRect l="-25007" r="-26710" b="-14549"/>
                </a:stretch>
              </a:blipFill>
            </p:spPr>
            <p:txBody>
              <a:bodyPr/>
              <a:lstStyle/>
              <a:p>
                <a:endParaRPr lang="en-US"/>
              </a:p>
            </p:txBody>
          </p:sp>
        </p:grpSp>
        <p:sp>
          <p:nvSpPr>
            <p:cNvPr id="22" name="TextBox 22"/>
            <p:cNvSpPr txBox="1"/>
            <p:nvPr/>
          </p:nvSpPr>
          <p:spPr>
            <a:xfrm>
              <a:off x="4868440" y="203299"/>
              <a:ext cx="17617147" cy="2954761"/>
            </a:xfrm>
            <a:prstGeom prst="rect">
              <a:avLst/>
            </a:prstGeom>
          </p:spPr>
          <p:txBody>
            <a:bodyPr lIns="0" tIns="0" rIns="0" bIns="0" rtlCol="0" anchor="t">
              <a:spAutoFit/>
            </a:bodyPr>
            <a:lstStyle/>
            <a:p>
              <a:pPr algn="just">
                <a:lnSpc>
                  <a:spcPts val="3591"/>
                </a:lnSpc>
                <a:spcBef>
                  <a:spcPct val="0"/>
                </a:spcBef>
              </a:pPr>
              <a:r>
                <a:rPr lang="en-US" sz="2565">
                  <a:solidFill>
                    <a:srgbClr val="000000"/>
                  </a:solidFill>
                  <a:latin typeface="Arial"/>
                  <a:ea typeface="Arial"/>
                  <a:cs typeface="Arial"/>
                  <a:sym typeface="Arial"/>
                </a:rPr>
                <a:t>Evolving fraud schemes (</a:t>
              </a:r>
              <a:r>
                <a:rPr lang="en-US" sz="2565" b="1">
                  <a:solidFill>
                    <a:srgbClr val="000000"/>
                  </a:solidFill>
                  <a:latin typeface="Arial Bold"/>
                  <a:ea typeface="Arial Bold"/>
                  <a:cs typeface="Arial Bold"/>
                  <a:sym typeface="Arial Bold"/>
                </a:rPr>
                <a:t>Account Takeover</a:t>
              </a:r>
              <a:r>
                <a:rPr lang="en-US" sz="2565">
                  <a:solidFill>
                    <a:srgbClr val="000000"/>
                  </a:solidFill>
                  <a:latin typeface="Arial"/>
                  <a:ea typeface="Arial"/>
                  <a:cs typeface="Arial"/>
                  <a:sym typeface="Arial"/>
                </a:rPr>
                <a:t>, </a:t>
              </a:r>
              <a:r>
                <a:rPr lang="en-US" sz="2565" b="1">
                  <a:solidFill>
                    <a:srgbClr val="000000"/>
                  </a:solidFill>
                  <a:latin typeface="Arial Bold"/>
                  <a:ea typeface="Arial Bold"/>
                  <a:cs typeface="Arial Bold"/>
                  <a:sym typeface="Arial Bold"/>
                </a:rPr>
                <a:t>synthetic/new-account</a:t>
              </a:r>
              <a:r>
                <a:rPr lang="en-US" sz="2565">
                  <a:solidFill>
                    <a:srgbClr val="000000"/>
                  </a:solidFill>
                  <a:latin typeface="Arial"/>
                  <a:ea typeface="Arial"/>
                  <a:cs typeface="Arial"/>
                  <a:sym typeface="Arial"/>
                </a:rPr>
                <a:t> fraud, </a:t>
              </a:r>
              <a:r>
                <a:rPr lang="en-US" sz="2565" b="1">
                  <a:solidFill>
                    <a:srgbClr val="000000"/>
                  </a:solidFill>
                  <a:latin typeface="Arial Bold"/>
                  <a:ea typeface="Arial Bold"/>
                  <a:cs typeface="Arial Bold"/>
                  <a:sym typeface="Arial Bold"/>
                </a:rPr>
                <a:t>mule networks</a:t>
              </a:r>
              <a:r>
                <a:rPr lang="en-US" sz="2565">
                  <a:solidFill>
                    <a:srgbClr val="000000"/>
                  </a:solidFill>
                  <a:latin typeface="Arial"/>
                  <a:ea typeface="Arial"/>
                  <a:cs typeface="Arial"/>
                  <a:sym typeface="Arial"/>
                </a:rPr>
                <a:t> via recruited mules) evade static rules. Traditional rule-based systems often miss such fraud patterns and generate up to </a:t>
              </a:r>
              <a:r>
                <a:rPr lang="en-US" sz="2565" b="1">
                  <a:solidFill>
                    <a:srgbClr val="000000"/>
                  </a:solidFill>
                  <a:latin typeface="Arial Bold"/>
                  <a:ea typeface="Arial Bold"/>
                  <a:cs typeface="Arial Bold"/>
                  <a:sym typeface="Arial Bold"/>
                </a:rPr>
                <a:t>95%</a:t>
              </a:r>
              <a:r>
                <a:rPr lang="en-US" sz="2565">
                  <a:solidFill>
                    <a:srgbClr val="000000"/>
                  </a:solidFill>
                  <a:latin typeface="Arial"/>
                  <a:ea typeface="Arial"/>
                  <a:cs typeface="Arial"/>
                  <a:sym typeface="Arial"/>
                </a:rPr>
                <a:t> false positives, degrading customer trust and experience. This highlights the urgent need for </a:t>
              </a:r>
              <a:r>
                <a:rPr lang="en-US" sz="2565" b="1">
                  <a:solidFill>
                    <a:srgbClr val="000000"/>
                  </a:solidFill>
                  <a:latin typeface="Arial Bold"/>
                  <a:ea typeface="Arial Bold"/>
                  <a:cs typeface="Arial Bold"/>
                  <a:sym typeface="Arial Bold"/>
                </a:rPr>
                <a:t>AI-powered</a:t>
              </a:r>
              <a:r>
                <a:rPr lang="en-US" sz="2565">
                  <a:solidFill>
                    <a:srgbClr val="000000"/>
                  </a:solidFill>
                  <a:latin typeface="Arial"/>
                  <a:ea typeface="Arial"/>
                  <a:cs typeface="Arial"/>
                  <a:sym typeface="Arial"/>
                </a:rPr>
                <a:t> behavioral analytics to detect fraud more accurately, with contextual and network awareness.</a:t>
              </a:r>
            </a:p>
          </p:txBody>
        </p:sp>
      </p:grpSp>
      <p:sp>
        <p:nvSpPr>
          <p:cNvPr id="23" name="TextBox 23"/>
          <p:cNvSpPr txBox="1"/>
          <p:nvPr/>
        </p:nvSpPr>
        <p:spPr>
          <a:xfrm>
            <a:off x="3780449" y="1690602"/>
            <a:ext cx="10790773" cy="572717"/>
          </a:xfrm>
          <a:prstGeom prst="rect">
            <a:avLst/>
          </a:prstGeom>
        </p:spPr>
        <p:txBody>
          <a:bodyPr lIns="0" tIns="0" rIns="0" bIns="0" rtlCol="0" anchor="t">
            <a:spAutoFit/>
          </a:bodyPr>
          <a:lstStyle/>
          <a:p>
            <a:pPr algn="ctr">
              <a:lnSpc>
                <a:spcPts val="4439"/>
              </a:lnSpc>
            </a:pPr>
            <a:endParaRPr/>
          </a:p>
        </p:txBody>
      </p:sp>
      <p:grpSp>
        <p:nvGrpSpPr>
          <p:cNvPr id="24" name="Group 24"/>
          <p:cNvGrpSpPr/>
          <p:nvPr/>
        </p:nvGrpSpPr>
        <p:grpSpPr>
          <a:xfrm>
            <a:off x="578022" y="7468213"/>
            <a:ext cx="17227464" cy="2162959"/>
            <a:chOff x="0" y="0"/>
            <a:chExt cx="22969952" cy="2883945"/>
          </a:xfrm>
        </p:grpSpPr>
        <p:grpSp>
          <p:nvGrpSpPr>
            <p:cNvPr id="25" name="Group 25"/>
            <p:cNvGrpSpPr/>
            <p:nvPr/>
          </p:nvGrpSpPr>
          <p:grpSpPr>
            <a:xfrm>
              <a:off x="0" y="0"/>
              <a:ext cx="22969952" cy="2883945"/>
              <a:chOff x="0" y="0"/>
              <a:chExt cx="4537275" cy="569668"/>
            </a:xfrm>
          </p:grpSpPr>
          <p:sp>
            <p:nvSpPr>
              <p:cNvPr id="26" name="Freeform 26"/>
              <p:cNvSpPr/>
              <p:nvPr/>
            </p:nvSpPr>
            <p:spPr>
              <a:xfrm>
                <a:off x="0" y="0"/>
                <a:ext cx="4537275" cy="569668"/>
              </a:xfrm>
              <a:custGeom>
                <a:avLst/>
                <a:gdLst/>
                <a:ahLst/>
                <a:cxnLst/>
                <a:rect l="l" t="t" r="r" b="b"/>
                <a:pathLst>
                  <a:path w="4537275" h="569668">
                    <a:moveTo>
                      <a:pt x="22919" y="0"/>
                    </a:moveTo>
                    <a:lnTo>
                      <a:pt x="4514355" y="0"/>
                    </a:lnTo>
                    <a:cubicBezTo>
                      <a:pt x="4527013" y="0"/>
                      <a:pt x="4537275" y="10261"/>
                      <a:pt x="4537275" y="22919"/>
                    </a:cubicBezTo>
                    <a:lnTo>
                      <a:pt x="4537275" y="546749"/>
                    </a:lnTo>
                    <a:cubicBezTo>
                      <a:pt x="4537275" y="552828"/>
                      <a:pt x="4534860" y="558657"/>
                      <a:pt x="4530562" y="562955"/>
                    </a:cubicBezTo>
                    <a:cubicBezTo>
                      <a:pt x="4526264" y="567254"/>
                      <a:pt x="4520434" y="569668"/>
                      <a:pt x="4514355" y="569668"/>
                    </a:cubicBezTo>
                    <a:lnTo>
                      <a:pt x="22919" y="569668"/>
                    </a:lnTo>
                    <a:cubicBezTo>
                      <a:pt x="16841" y="569668"/>
                      <a:pt x="11011" y="567254"/>
                      <a:pt x="6713" y="562955"/>
                    </a:cubicBezTo>
                    <a:cubicBezTo>
                      <a:pt x="2415" y="558657"/>
                      <a:pt x="0" y="552828"/>
                      <a:pt x="0" y="546749"/>
                    </a:cubicBezTo>
                    <a:lnTo>
                      <a:pt x="0" y="22919"/>
                    </a:lnTo>
                    <a:cubicBezTo>
                      <a:pt x="0" y="10261"/>
                      <a:pt x="10261" y="0"/>
                      <a:pt x="22919" y="0"/>
                    </a:cubicBezTo>
                    <a:close/>
                  </a:path>
                </a:pathLst>
              </a:custGeom>
              <a:solidFill>
                <a:srgbClr val="C2ECF5"/>
              </a:solidFill>
            </p:spPr>
            <p:txBody>
              <a:bodyPr/>
              <a:lstStyle/>
              <a:p>
                <a:endParaRPr lang="en-US"/>
              </a:p>
            </p:txBody>
          </p:sp>
          <p:sp>
            <p:nvSpPr>
              <p:cNvPr id="27" name="TextBox 27"/>
              <p:cNvSpPr txBox="1"/>
              <p:nvPr/>
            </p:nvSpPr>
            <p:spPr>
              <a:xfrm>
                <a:off x="0" y="-38100"/>
                <a:ext cx="4537275" cy="607768"/>
              </a:xfrm>
              <a:prstGeom prst="rect">
                <a:avLst/>
              </a:prstGeom>
            </p:spPr>
            <p:txBody>
              <a:bodyPr lIns="50800" tIns="50800" rIns="50800" bIns="50800" rtlCol="0" anchor="ctr"/>
              <a:lstStyle/>
              <a:p>
                <a:pPr marL="410209" lvl="1" indent="-205105" algn="l">
                  <a:lnSpc>
                    <a:spcPts val="2659"/>
                  </a:lnSpc>
                  <a:buFont typeface="Arial"/>
                  <a:buChar char="•"/>
                </a:pPr>
                <a:r>
                  <a:rPr lang="en-US" sz="1899" u="sng">
                    <a:solidFill>
                      <a:srgbClr val="000000"/>
                    </a:solidFill>
                    <a:latin typeface="Canva Sans"/>
                    <a:ea typeface="Canva Sans"/>
                    <a:cs typeface="Canva Sans"/>
                    <a:sym typeface="Canva Sans"/>
                    <a:hlinkClick r:id="rId9" tooltip="https://www.businesstoday.in/technology/news/story/digital-payment-frauds-surge-in-india-as-upi-transactions-skyrocket-rbi-report-431695-2024-06-01"/>
                  </a:rPr>
                  <a:t>https://www.businesstoday.in/technology/news/story/digital-payment-frauds-surge-in-india-as-upi-transactions-skyrocket-rbi-report-431695-2024-06-01?utm</a:t>
                </a:r>
              </a:p>
              <a:p>
                <a:pPr marL="410209" lvl="1" indent="-205105" algn="l">
                  <a:lnSpc>
                    <a:spcPts val="2659"/>
                  </a:lnSpc>
                  <a:buFont typeface="Arial"/>
                  <a:buChar char="•"/>
                </a:pPr>
                <a:r>
                  <a:rPr lang="en-US" sz="1899" u="sng">
                    <a:solidFill>
                      <a:srgbClr val="000000"/>
                    </a:solidFill>
                    <a:latin typeface="Canva Sans"/>
                    <a:ea typeface="Canva Sans"/>
                    <a:cs typeface="Canva Sans"/>
                    <a:sym typeface="Canva Sans"/>
                  </a:rPr>
                  <a:t>https://www.fortuneindia.com/macro/upi-frauds-63-lakh-cases-worth-485-cr-reported-in-fy25-so-far/119275</a:t>
                </a:r>
              </a:p>
              <a:p>
                <a:pPr marL="410209" lvl="1" indent="-205105" algn="l">
                  <a:lnSpc>
                    <a:spcPts val="2659"/>
                  </a:lnSpc>
                  <a:buFont typeface="Arial"/>
                  <a:buChar char="•"/>
                </a:pPr>
                <a:r>
                  <a:rPr lang="en-US" sz="1899" u="sng">
                    <a:solidFill>
                      <a:srgbClr val="000000"/>
                    </a:solidFill>
                    <a:latin typeface="Canva Sans"/>
                    <a:ea typeface="Canva Sans"/>
                    <a:cs typeface="Canva Sans"/>
                    <a:sym typeface="Canva Sans"/>
                  </a:rPr>
                  <a:t>https://www.retailbankerinternational.com/comment/hidden-cost-of-aml-how-false-positives-hurt-banks-fintechs-customers/?cf-view</a:t>
                </a:r>
              </a:p>
            </p:txBody>
          </p:sp>
        </p:grpSp>
        <p:sp>
          <p:nvSpPr>
            <p:cNvPr id="28" name="TextBox 28"/>
            <p:cNvSpPr txBox="1"/>
            <p:nvPr/>
          </p:nvSpPr>
          <p:spPr>
            <a:xfrm>
              <a:off x="643352" y="-38100"/>
              <a:ext cx="1726652" cy="532980"/>
            </a:xfrm>
            <a:prstGeom prst="rect">
              <a:avLst/>
            </a:prstGeom>
          </p:spPr>
          <p:txBody>
            <a:bodyPr lIns="0" tIns="0" rIns="0" bIns="0" rtlCol="0" anchor="t">
              <a:spAutoFit/>
            </a:bodyPr>
            <a:lstStyle/>
            <a:p>
              <a:pPr algn="ctr">
                <a:lnSpc>
                  <a:spcPts val="3412"/>
                </a:lnSpc>
              </a:pPr>
              <a:r>
                <a:rPr lang="en-US" sz="2437" b="1">
                  <a:solidFill>
                    <a:srgbClr val="000000"/>
                  </a:solidFill>
                  <a:latin typeface="Canva Sans Bold"/>
                  <a:ea typeface="Canva Sans Bold"/>
                  <a:cs typeface="Canva Sans Bold"/>
                  <a:sym typeface="Canva Sans Bold"/>
                </a:rPr>
                <a:t>Sources:</a:t>
              </a:r>
            </a:p>
          </p:txBody>
        </p:sp>
      </p:grpSp>
      <p:sp>
        <p:nvSpPr>
          <p:cNvPr id="29" name="TextBox 29"/>
          <p:cNvSpPr txBox="1"/>
          <p:nvPr/>
        </p:nvSpPr>
        <p:spPr>
          <a:xfrm>
            <a:off x="1056603" y="1702140"/>
            <a:ext cx="9720786" cy="447446"/>
          </a:xfrm>
          <a:prstGeom prst="rect">
            <a:avLst/>
          </a:prstGeom>
        </p:spPr>
        <p:txBody>
          <a:bodyPr lIns="0" tIns="0" rIns="0" bIns="0" rtlCol="0" anchor="t">
            <a:spAutoFit/>
          </a:bodyPr>
          <a:lstStyle/>
          <a:p>
            <a:pPr algn="just">
              <a:lnSpc>
                <a:spcPts val="3466"/>
              </a:lnSpc>
            </a:pPr>
            <a:r>
              <a:rPr lang="en-US" sz="2700" b="1">
                <a:solidFill>
                  <a:srgbClr val="000000"/>
                </a:solidFill>
                <a:latin typeface="Arial Bold"/>
                <a:ea typeface="Arial Bold"/>
                <a:cs typeface="Arial Bold"/>
                <a:sym typeface="Arial Bold"/>
              </a:rPr>
              <a:t>2. Problem Statement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13973" y="250030"/>
            <a:ext cx="1094658" cy="1144370"/>
            <a:chOff x="0" y="0"/>
            <a:chExt cx="1459544" cy="1525826"/>
          </a:xfrm>
        </p:grpSpPr>
        <p:sp>
          <p:nvSpPr>
            <p:cNvPr id="3" name="Freeform 3" descr="iba.png"/>
            <p:cNvSpPr/>
            <p:nvPr/>
          </p:nvSpPr>
          <p:spPr>
            <a:xfrm>
              <a:off x="0" y="0"/>
              <a:ext cx="1459484" cy="1525778"/>
            </a:xfrm>
            <a:custGeom>
              <a:avLst/>
              <a:gdLst/>
              <a:ahLst/>
              <a:cxnLst/>
              <a:rect l="l" t="t" r="r" b="b"/>
              <a:pathLst>
                <a:path w="1459484" h="1525778">
                  <a:moveTo>
                    <a:pt x="0" y="0"/>
                  </a:moveTo>
                  <a:lnTo>
                    <a:pt x="1459484" y="0"/>
                  </a:lnTo>
                  <a:lnTo>
                    <a:pt x="1459484" y="1525778"/>
                  </a:lnTo>
                  <a:lnTo>
                    <a:pt x="0" y="1525778"/>
                  </a:lnTo>
                  <a:lnTo>
                    <a:pt x="0" y="0"/>
                  </a:lnTo>
                  <a:close/>
                </a:path>
              </a:pathLst>
            </a:custGeom>
            <a:blipFill>
              <a:blip r:embed="rId2"/>
              <a:stretch>
                <a:fillRect l="-1055" r="-1059" b="-3"/>
              </a:stretch>
            </a:blipFill>
          </p:spPr>
          <p:txBody>
            <a:bodyPr/>
            <a:lstStyle/>
            <a:p>
              <a:endParaRPr lang="en-US"/>
            </a:p>
          </p:txBody>
        </p:sp>
      </p:grpSp>
      <p:grpSp>
        <p:nvGrpSpPr>
          <p:cNvPr id="4" name="Group 4"/>
          <p:cNvGrpSpPr/>
          <p:nvPr/>
        </p:nvGrpSpPr>
        <p:grpSpPr>
          <a:xfrm>
            <a:off x="7907969" y="257175"/>
            <a:ext cx="1238250" cy="1128712"/>
            <a:chOff x="0" y="0"/>
            <a:chExt cx="1651000" cy="1504950"/>
          </a:xfrm>
        </p:grpSpPr>
        <p:sp>
          <p:nvSpPr>
            <p:cNvPr id="5" name="Freeform 5" descr="iit_red.jpg"/>
            <p:cNvSpPr/>
            <p:nvPr/>
          </p:nvSpPr>
          <p:spPr>
            <a:xfrm>
              <a:off x="0" y="0"/>
              <a:ext cx="1651000" cy="1504950"/>
            </a:xfrm>
            <a:custGeom>
              <a:avLst/>
              <a:gdLst/>
              <a:ahLst/>
              <a:cxnLst/>
              <a:rect l="l" t="t" r="r" b="b"/>
              <a:pathLst>
                <a:path w="1651000" h="1504950">
                  <a:moveTo>
                    <a:pt x="0" y="0"/>
                  </a:moveTo>
                  <a:lnTo>
                    <a:pt x="1651000" y="0"/>
                  </a:lnTo>
                  <a:lnTo>
                    <a:pt x="1651000" y="1504950"/>
                  </a:lnTo>
                  <a:lnTo>
                    <a:pt x="0" y="1504950"/>
                  </a:lnTo>
                  <a:lnTo>
                    <a:pt x="0" y="0"/>
                  </a:lnTo>
                  <a:close/>
                </a:path>
              </a:pathLst>
            </a:custGeom>
            <a:blipFill>
              <a:blip r:embed="rId3"/>
              <a:stretch>
                <a:fillRect t="-2228" b="-2228"/>
              </a:stretch>
            </a:blipFill>
          </p:spPr>
          <p:txBody>
            <a:bodyPr/>
            <a:lstStyle/>
            <a:p>
              <a:endParaRPr lang="en-US"/>
            </a:p>
          </p:txBody>
        </p:sp>
      </p:grpSp>
      <p:grpSp>
        <p:nvGrpSpPr>
          <p:cNvPr id="6" name="Group 6"/>
          <p:cNvGrpSpPr/>
          <p:nvPr/>
        </p:nvGrpSpPr>
        <p:grpSpPr>
          <a:xfrm>
            <a:off x="12375129" y="257175"/>
            <a:ext cx="3886200" cy="1128712"/>
            <a:chOff x="0" y="0"/>
            <a:chExt cx="5181600" cy="1504950"/>
          </a:xfrm>
        </p:grpSpPr>
        <p:sp>
          <p:nvSpPr>
            <p:cNvPr id="7" name="Freeform 7" descr="dfs.png"/>
            <p:cNvSpPr/>
            <p:nvPr/>
          </p:nvSpPr>
          <p:spPr>
            <a:xfrm>
              <a:off x="0" y="0"/>
              <a:ext cx="5181600" cy="1504950"/>
            </a:xfrm>
            <a:custGeom>
              <a:avLst/>
              <a:gdLst/>
              <a:ahLst/>
              <a:cxnLst/>
              <a:rect l="l" t="t" r="r" b="b"/>
              <a:pathLst>
                <a:path w="5181600" h="1504950">
                  <a:moveTo>
                    <a:pt x="0" y="0"/>
                  </a:moveTo>
                  <a:lnTo>
                    <a:pt x="5181600" y="0"/>
                  </a:lnTo>
                  <a:lnTo>
                    <a:pt x="5181600" y="1504950"/>
                  </a:lnTo>
                  <a:lnTo>
                    <a:pt x="0" y="1504950"/>
                  </a:lnTo>
                  <a:lnTo>
                    <a:pt x="0" y="0"/>
                  </a:lnTo>
                  <a:close/>
                </a:path>
              </a:pathLst>
            </a:custGeom>
            <a:blipFill>
              <a:blip r:embed="rId4"/>
              <a:stretch>
                <a:fillRect t="-4227" b="-4227"/>
              </a:stretch>
            </a:blipFill>
          </p:spPr>
          <p:txBody>
            <a:bodyPr/>
            <a:lstStyle/>
            <a:p>
              <a:endParaRPr lang="en-US"/>
            </a:p>
          </p:txBody>
        </p:sp>
      </p:grpSp>
      <p:sp>
        <p:nvSpPr>
          <p:cNvPr id="8" name="Freeform 8"/>
          <p:cNvSpPr/>
          <p:nvPr/>
        </p:nvSpPr>
        <p:spPr>
          <a:xfrm>
            <a:off x="2058966" y="252412"/>
            <a:ext cx="4572000" cy="1138238"/>
          </a:xfrm>
          <a:custGeom>
            <a:avLst/>
            <a:gdLst/>
            <a:ahLst/>
            <a:cxnLst/>
            <a:rect l="l" t="t" r="r" b="b"/>
            <a:pathLst>
              <a:path w="4572000" h="1138238">
                <a:moveTo>
                  <a:pt x="0" y="0"/>
                </a:moveTo>
                <a:lnTo>
                  <a:pt x="4572000" y="0"/>
                </a:lnTo>
                <a:lnTo>
                  <a:pt x="4572000" y="1138238"/>
                </a:lnTo>
                <a:lnTo>
                  <a:pt x="0" y="1138238"/>
                </a:lnTo>
                <a:lnTo>
                  <a:pt x="0" y="0"/>
                </a:lnTo>
                <a:close/>
              </a:path>
            </a:pathLst>
          </a:custGeom>
          <a:blipFill>
            <a:blip r:embed="rId5">
              <a:extLst>
                <a:ext uri="{96DAC541-7B7A-43D3-8B79-37D633B846F1}">
                  <asvg:svgBlip xmlns:asvg="http://schemas.microsoft.com/office/drawing/2016/SVG/main" r:embed="rId6"/>
                </a:ext>
              </a:extLst>
            </a:blip>
            <a:stretch>
              <a:fillRect l="-621" r="-621"/>
            </a:stretch>
          </a:blipFill>
        </p:spPr>
        <p:txBody>
          <a:bodyPr/>
          <a:lstStyle/>
          <a:p>
            <a:endParaRPr lang="en-US"/>
          </a:p>
        </p:txBody>
      </p:sp>
      <p:sp>
        <p:nvSpPr>
          <p:cNvPr id="9" name="Freeform 9"/>
          <p:cNvSpPr/>
          <p:nvPr/>
        </p:nvSpPr>
        <p:spPr>
          <a:xfrm>
            <a:off x="3163149" y="3519412"/>
            <a:ext cx="5698124" cy="4246511"/>
          </a:xfrm>
          <a:custGeom>
            <a:avLst/>
            <a:gdLst/>
            <a:ahLst/>
            <a:cxnLst/>
            <a:rect l="l" t="t" r="r" b="b"/>
            <a:pathLst>
              <a:path w="5698124" h="4246511">
                <a:moveTo>
                  <a:pt x="0" y="0"/>
                </a:moveTo>
                <a:lnTo>
                  <a:pt x="5698124" y="0"/>
                </a:lnTo>
                <a:lnTo>
                  <a:pt x="5698124" y="4246510"/>
                </a:lnTo>
                <a:lnTo>
                  <a:pt x="0" y="4246510"/>
                </a:lnTo>
                <a:lnTo>
                  <a:pt x="0" y="0"/>
                </a:lnTo>
                <a:close/>
              </a:path>
            </a:pathLst>
          </a:custGeom>
          <a:blipFill>
            <a:blip r:embed="rId7"/>
            <a:stretch>
              <a:fillRect l="-47145" t="-43629" r="-49890" b="-7403"/>
            </a:stretch>
          </a:blipFill>
        </p:spPr>
        <p:txBody>
          <a:bodyPr/>
          <a:lstStyle/>
          <a:p>
            <a:endParaRPr lang="en-US"/>
          </a:p>
        </p:txBody>
      </p:sp>
      <p:grpSp>
        <p:nvGrpSpPr>
          <p:cNvPr id="10" name="Group 10"/>
          <p:cNvGrpSpPr/>
          <p:nvPr/>
        </p:nvGrpSpPr>
        <p:grpSpPr>
          <a:xfrm>
            <a:off x="135045" y="5184450"/>
            <a:ext cx="3447819" cy="2311659"/>
            <a:chOff x="0" y="0"/>
            <a:chExt cx="908068" cy="608832"/>
          </a:xfrm>
        </p:grpSpPr>
        <p:sp>
          <p:nvSpPr>
            <p:cNvPr id="11" name="Freeform 11"/>
            <p:cNvSpPr/>
            <p:nvPr/>
          </p:nvSpPr>
          <p:spPr>
            <a:xfrm>
              <a:off x="0" y="0"/>
              <a:ext cx="908068" cy="608832"/>
            </a:xfrm>
            <a:custGeom>
              <a:avLst/>
              <a:gdLst/>
              <a:ahLst/>
              <a:cxnLst/>
              <a:rect l="l" t="t" r="r" b="b"/>
              <a:pathLst>
                <a:path w="908068" h="608832">
                  <a:moveTo>
                    <a:pt x="114518" y="0"/>
                  </a:moveTo>
                  <a:lnTo>
                    <a:pt x="793549" y="0"/>
                  </a:lnTo>
                  <a:cubicBezTo>
                    <a:pt x="823922" y="0"/>
                    <a:pt x="853050" y="12065"/>
                    <a:pt x="874526" y="33542"/>
                  </a:cubicBezTo>
                  <a:cubicBezTo>
                    <a:pt x="896002" y="55018"/>
                    <a:pt x="908068" y="84146"/>
                    <a:pt x="908068" y="114518"/>
                  </a:cubicBezTo>
                  <a:lnTo>
                    <a:pt x="908068" y="494314"/>
                  </a:lnTo>
                  <a:cubicBezTo>
                    <a:pt x="908068" y="524686"/>
                    <a:pt x="896002" y="553814"/>
                    <a:pt x="874526" y="575290"/>
                  </a:cubicBezTo>
                  <a:cubicBezTo>
                    <a:pt x="853050" y="596767"/>
                    <a:pt x="823922" y="608832"/>
                    <a:pt x="793549" y="608832"/>
                  </a:cubicBezTo>
                  <a:lnTo>
                    <a:pt x="114518" y="608832"/>
                  </a:lnTo>
                  <a:cubicBezTo>
                    <a:pt x="84146" y="608832"/>
                    <a:pt x="55018" y="596767"/>
                    <a:pt x="33542" y="575290"/>
                  </a:cubicBezTo>
                  <a:cubicBezTo>
                    <a:pt x="12065" y="553814"/>
                    <a:pt x="0" y="524686"/>
                    <a:pt x="0" y="494314"/>
                  </a:cubicBezTo>
                  <a:lnTo>
                    <a:pt x="0" y="114518"/>
                  </a:lnTo>
                  <a:cubicBezTo>
                    <a:pt x="0" y="84146"/>
                    <a:pt x="12065" y="55018"/>
                    <a:pt x="33542" y="33542"/>
                  </a:cubicBezTo>
                  <a:cubicBezTo>
                    <a:pt x="55018" y="12065"/>
                    <a:pt x="84146" y="0"/>
                    <a:pt x="114518" y="0"/>
                  </a:cubicBezTo>
                  <a:close/>
                </a:path>
              </a:pathLst>
            </a:custGeom>
            <a:solidFill>
              <a:srgbClr val="C2ECF5"/>
            </a:solidFill>
          </p:spPr>
          <p:txBody>
            <a:bodyPr/>
            <a:lstStyle/>
            <a:p>
              <a:endParaRPr lang="en-US"/>
            </a:p>
          </p:txBody>
        </p:sp>
        <p:sp>
          <p:nvSpPr>
            <p:cNvPr id="12" name="TextBox 12"/>
            <p:cNvSpPr txBox="1"/>
            <p:nvPr/>
          </p:nvSpPr>
          <p:spPr>
            <a:xfrm>
              <a:off x="0" y="-28575"/>
              <a:ext cx="908068" cy="637407"/>
            </a:xfrm>
            <a:prstGeom prst="rect">
              <a:avLst/>
            </a:prstGeom>
          </p:spPr>
          <p:txBody>
            <a:bodyPr lIns="50800" tIns="50800" rIns="50800" bIns="50800" rtlCol="0" anchor="ctr"/>
            <a:lstStyle/>
            <a:p>
              <a:pPr algn="ctr">
                <a:lnSpc>
                  <a:spcPts val="2380"/>
                </a:lnSpc>
                <a:spcBef>
                  <a:spcPct val="0"/>
                </a:spcBef>
              </a:pPr>
              <a:r>
                <a:rPr lang="en-US" sz="1700">
                  <a:solidFill>
                    <a:srgbClr val="000000"/>
                  </a:solidFill>
                  <a:latin typeface="Canva Sans"/>
                  <a:ea typeface="Canva Sans"/>
                  <a:cs typeface="Canva Sans"/>
                  <a:sym typeface="Canva Sans"/>
                </a:rPr>
                <a:t>Links accounts and devices across </a:t>
              </a:r>
              <a:r>
                <a:rPr lang="en-US" sz="1700" b="1">
                  <a:solidFill>
                    <a:srgbClr val="000000"/>
                  </a:solidFill>
                  <a:latin typeface="Canva Sans Bold"/>
                  <a:ea typeface="Canva Sans Bold"/>
                  <a:cs typeface="Canva Sans Bold"/>
                  <a:sym typeface="Canva Sans Bold"/>
                </a:rPr>
                <a:t>14,000+ transactions</a:t>
              </a:r>
              <a:r>
                <a:rPr lang="en-US" sz="1700">
                  <a:solidFill>
                    <a:srgbClr val="000000"/>
                  </a:solidFill>
                  <a:latin typeface="Canva Sans"/>
                  <a:ea typeface="Canva Sans"/>
                  <a:cs typeface="Canva Sans"/>
                  <a:sym typeface="Canva Sans"/>
                </a:rPr>
                <a:t> to reveal hidden network relationships, providing the context needed to detect </a:t>
              </a:r>
              <a:r>
                <a:rPr lang="en-US" sz="1700" b="1">
                  <a:solidFill>
                    <a:srgbClr val="000000"/>
                  </a:solidFill>
                  <a:latin typeface="Canva Sans Bold"/>
                  <a:ea typeface="Canva Sans Bold"/>
                  <a:cs typeface="Canva Sans Bold"/>
                  <a:sym typeface="Canva Sans Bold"/>
                </a:rPr>
                <a:t>coordinated fraud</a:t>
              </a:r>
              <a:r>
                <a:rPr lang="en-US" sz="1700">
                  <a:solidFill>
                    <a:srgbClr val="000000"/>
                  </a:solidFill>
                  <a:latin typeface="Canva Sans"/>
                  <a:ea typeface="Canva Sans"/>
                  <a:cs typeface="Canva Sans"/>
                  <a:sym typeface="Canva Sans"/>
                </a:rPr>
                <a:t> such as mule rings</a:t>
              </a:r>
            </a:p>
          </p:txBody>
        </p:sp>
      </p:grpSp>
      <p:grpSp>
        <p:nvGrpSpPr>
          <p:cNvPr id="13" name="Group 13"/>
          <p:cNvGrpSpPr/>
          <p:nvPr/>
        </p:nvGrpSpPr>
        <p:grpSpPr>
          <a:xfrm>
            <a:off x="6896056" y="7687985"/>
            <a:ext cx="3262075" cy="2284513"/>
            <a:chOff x="0" y="0"/>
            <a:chExt cx="859147" cy="601682"/>
          </a:xfrm>
        </p:grpSpPr>
        <p:sp>
          <p:nvSpPr>
            <p:cNvPr id="14" name="Freeform 14"/>
            <p:cNvSpPr/>
            <p:nvPr/>
          </p:nvSpPr>
          <p:spPr>
            <a:xfrm>
              <a:off x="0" y="0"/>
              <a:ext cx="859147" cy="601682"/>
            </a:xfrm>
            <a:custGeom>
              <a:avLst/>
              <a:gdLst/>
              <a:ahLst/>
              <a:cxnLst/>
              <a:rect l="l" t="t" r="r" b="b"/>
              <a:pathLst>
                <a:path w="859147" h="601682">
                  <a:moveTo>
                    <a:pt x="121039" y="0"/>
                  </a:moveTo>
                  <a:lnTo>
                    <a:pt x="738108" y="0"/>
                  </a:lnTo>
                  <a:cubicBezTo>
                    <a:pt x="804956" y="0"/>
                    <a:pt x="859147" y="54191"/>
                    <a:pt x="859147" y="121039"/>
                  </a:cubicBezTo>
                  <a:lnTo>
                    <a:pt x="859147" y="480643"/>
                  </a:lnTo>
                  <a:cubicBezTo>
                    <a:pt x="859147" y="512745"/>
                    <a:pt x="846395" y="543532"/>
                    <a:pt x="823696" y="566231"/>
                  </a:cubicBezTo>
                  <a:cubicBezTo>
                    <a:pt x="800997" y="588930"/>
                    <a:pt x="770210" y="601682"/>
                    <a:pt x="738108" y="601682"/>
                  </a:cubicBezTo>
                  <a:lnTo>
                    <a:pt x="121039" y="601682"/>
                  </a:lnTo>
                  <a:cubicBezTo>
                    <a:pt x="88937" y="601682"/>
                    <a:pt x="58151" y="588930"/>
                    <a:pt x="35451" y="566231"/>
                  </a:cubicBezTo>
                  <a:cubicBezTo>
                    <a:pt x="12752" y="543532"/>
                    <a:pt x="0" y="512745"/>
                    <a:pt x="0" y="480643"/>
                  </a:cubicBezTo>
                  <a:lnTo>
                    <a:pt x="0" y="121039"/>
                  </a:lnTo>
                  <a:cubicBezTo>
                    <a:pt x="0" y="88937"/>
                    <a:pt x="12752" y="58151"/>
                    <a:pt x="35451" y="35451"/>
                  </a:cubicBezTo>
                  <a:cubicBezTo>
                    <a:pt x="58151" y="12752"/>
                    <a:pt x="88937" y="0"/>
                    <a:pt x="121039" y="0"/>
                  </a:cubicBezTo>
                  <a:close/>
                </a:path>
              </a:pathLst>
            </a:custGeom>
            <a:gradFill rotWithShape="1">
              <a:gsLst>
                <a:gs pos="0">
                  <a:srgbClr val="89D957">
                    <a:alpha val="100000"/>
                  </a:srgbClr>
                </a:gs>
                <a:gs pos="100000">
                  <a:srgbClr val="C9E265">
                    <a:alpha val="100000"/>
                  </a:srgbClr>
                </a:gs>
              </a:gsLst>
              <a:lin ang="0"/>
            </a:gradFill>
          </p:spPr>
          <p:txBody>
            <a:bodyPr/>
            <a:lstStyle/>
            <a:p>
              <a:endParaRPr lang="en-US"/>
            </a:p>
          </p:txBody>
        </p:sp>
        <p:sp>
          <p:nvSpPr>
            <p:cNvPr id="15" name="TextBox 15"/>
            <p:cNvSpPr txBox="1"/>
            <p:nvPr/>
          </p:nvSpPr>
          <p:spPr>
            <a:xfrm>
              <a:off x="0" y="-9525"/>
              <a:ext cx="859147" cy="611207"/>
            </a:xfrm>
            <a:prstGeom prst="rect">
              <a:avLst/>
            </a:prstGeom>
          </p:spPr>
          <p:txBody>
            <a:bodyPr lIns="50800" tIns="50800" rIns="50800" bIns="50800" rtlCol="0" anchor="ctr"/>
            <a:lstStyle/>
            <a:p>
              <a:pPr algn="ctr">
                <a:lnSpc>
                  <a:spcPts val="2182"/>
                </a:lnSpc>
              </a:pPr>
              <a:r>
                <a:rPr lang="en-US" sz="1699">
                  <a:solidFill>
                    <a:srgbClr val="000000"/>
                  </a:solidFill>
                  <a:latin typeface="Canva Sans"/>
                  <a:ea typeface="Canva Sans"/>
                  <a:cs typeface="Canva Sans"/>
                  <a:sym typeface="Canva Sans"/>
                </a:rPr>
                <a:t>Learns each customer’s unique </a:t>
              </a:r>
              <a:r>
                <a:rPr lang="en-US" sz="1699" b="1">
                  <a:solidFill>
                    <a:srgbClr val="000000"/>
                  </a:solidFill>
                  <a:latin typeface="Canva Sans Bold"/>
                  <a:ea typeface="Canva Sans Bold"/>
                  <a:cs typeface="Canva Sans Bold"/>
                  <a:sym typeface="Canva Sans Bold"/>
                </a:rPr>
                <a:t>digital rhythm</a:t>
              </a:r>
              <a:r>
                <a:rPr lang="en-US" sz="1699">
                  <a:solidFill>
                    <a:srgbClr val="000000"/>
                  </a:solidFill>
                  <a:latin typeface="Canva Sans"/>
                  <a:ea typeface="Canva Sans"/>
                  <a:cs typeface="Canva Sans"/>
                  <a:sym typeface="Canva Sans"/>
                </a:rPr>
                <a:t> to flag account takeovers by tracking recency, 1h/24h/7d transaction velocity, and deviations from usual spend</a:t>
              </a:r>
            </a:p>
          </p:txBody>
        </p:sp>
      </p:grpSp>
      <p:grpSp>
        <p:nvGrpSpPr>
          <p:cNvPr id="16" name="Group 16"/>
          <p:cNvGrpSpPr/>
          <p:nvPr/>
        </p:nvGrpSpPr>
        <p:grpSpPr>
          <a:xfrm>
            <a:off x="192389" y="7687985"/>
            <a:ext cx="3408113" cy="2284513"/>
            <a:chOff x="0" y="0"/>
            <a:chExt cx="897610" cy="601682"/>
          </a:xfrm>
        </p:grpSpPr>
        <p:sp>
          <p:nvSpPr>
            <p:cNvPr id="17" name="Freeform 17"/>
            <p:cNvSpPr/>
            <p:nvPr/>
          </p:nvSpPr>
          <p:spPr>
            <a:xfrm>
              <a:off x="0" y="0"/>
              <a:ext cx="897610" cy="601682"/>
            </a:xfrm>
            <a:custGeom>
              <a:avLst/>
              <a:gdLst/>
              <a:ahLst/>
              <a:cxnLst/>
              <a:rect l="l" t="t" r="r" b="b"/>
              <a:pathLst>
                <a:path w="897610" h="601682">
                  <a:moveTo>
                    <a:pt x="115852" y="0"/>
                  </a:moveTo>
                  <a:lnTo>
                    <a:pt x="781758" y="0"/>
                  </a:lnTo>
                  <a:cubicBezTo>
                    <a:pt x="812484" y="0"/>
                    <a:pt x="841951" y="12206"/>
                    <a:pt x="863678" y="33932"/>
                  </a:cubicBezTo>
                  <a:cubicBezTo>
                    <a:pt x="885404" y="55659"/>
                    <a:pt x="897610" y="85126"/>
                    <a:pt x="897610" y="115852"/>
                  </a:cubicBezTo>
                  <a:lnTo>
                    <a:pt x="897610" y="485830"/>
                  </a:lnTo>
                  <a:cubicBezTo>
                    <a:pt x="897610" y="516556"/>
                    <a:pt x="885404" y="546023"/>
                    <a:pt x="863678" y="567750"/>
                  </a:cubicBezTo>
                  <a:cubicBezTo>
                    <a:pt x="841951" y="589477"/>
                    <a:pt x="812484" y="601682"/>
                    <a:pt x="781758" y="601682"/>
                  </a:cubicBezTo>
                  <a:lnTo>
                    <a:pt x="115852" y="601682"/>
                  </a:lnTo>
                  <a:cubicBezTo>
                    <a:pt x="85126" y="601682"/>
                    <a:pt x="55659" y="589477"/>
                    <a:pt x="33932" y="567750"/>
                  </a:cubicBezTo>
                  <a:cubicBezTo>
                    <a:pt x="12206" y="546023"/>
                    <a:pt x="0" y="516556"/>
                    <a:pt x="0" y="485830"/>
                  </a:cubicBezTo>
                  <a:lnTo>
                    <a:pt x="0" y="115852"/>
                  </a:lnTo>
                  <a:cubicBezTo>
                    <a:pt x="0" y="85126"/>
                    <a:pt x="12206" y="55659"/>
                    <a:pt x="33932" y="33932"/>
                  </a:cubicBezTo>
                  <a:cubicBezTo>
                    <a:pt x="55659" y="12206"/>
                    <a:pt x="85126" y="0"/>
                    <a:pt x="115852" y="0"/>
                  </a:cubicBezTo>
                  <a:close/>
                </a:path>
              </a:pathLst>
            </a:custGeom>
            <a:gradFill rotWithShape="1">
              <a:gsLst>
                <a:gs pos="0">
                  <a:srgbClr val="F19A5C">
                    <a:alpha val="100000"/>
                  </a:srgbClr>
                </a:gs>
                <a:gs pos="100000">
                  <a:srgbClr val="F9DB6F">
                    <a:alpha val="100000"/>
                  </a:srgbClr>
                </a:gs>
              </a:gsLst>
              <a:lin ang="0"/>
            </a:gradFill>
          </p:spPr>
          <p:txBody>
            <a:bodyPr/>
            <a:lstStyle/>
            <a:p>
              <a:endParaRPr lang="en-US"/>
            </a:p>
          </p:txBody>
        </p:sp>
        <p:sp>
          <p:nvSpPr>
            <p:cNvPr id="18" name="TextBox 18"/>
            <p:cNvSpPr txBox="1"/>
            <p:nvPr/>
          </p:nvSpPr>
          <p:spPr>
            <a:xfrm>
              <a:off x="0" y="-9525"/>
              <a:ext cx="897610" cy="611207"/>
            </a:xfrm>
            <a:prstGeom prst="rect">
              <a:avLst/>
            </a:prstGeom>
          </p:spPr>
          <p:txBody>
            <a:bodyPr lIns="50800" tIns="50800" rIns="50800" bIns="50800" rtlCol="0" anchor="ctr"/>
            <a:lstStyle/>
            <a:p>
              <a:pPr algn="ctr">
                <a:lnSpc>
                  <a:spcPts val="2182"/>
                </a:lnSpc>
              </a:pPr>
              <a:r>
                <a:rPr lang="en-US" sz="1699">
                  <a:solidFill>
                    <a:srgbClr val="000000"/>
                  </a:solidFill>
                  <a:latin typeface="Canva Sans"/>
                  <a:ea typeface="Canva Sans"/>
                  <a:cs typeface="Canva Sans"/>
                  <a:sym typeface="Canva Sans"/>
                </a:rPr>
                <a:t>Provides an </a:t>
              </a:r>
              <a:r>
                <a:rPr lang="en-US" sz="1699" b="1">
                  <a:solidFill>
                    <a:srgbClr val="000000"/>
                  </a:solidFill>
                  <a:latin typeface="Canva Sans Bold"/>
                  <a:ea typeface="Canva Sans Bold"/>
                  <a:cs typeface="Canva Sans Bold"/>
                  <a:sym typeface="Canva Sans Bold"/>
                </a:rPr>
                <a:t>unsupervised safety net</a:t>
              </a:r>
              <a:r>
                <a:rPr lang="en-US" sz="1699">
                  <a:solidFill>
                    <a:srgbClr val="000000"/>
                  </a:solidFill>
                  <a:latin typeface="Canva Sans"/>
                  <a:ea typeface="Canva Sans"/>
                  <a:cs typeface="Canva Sans"/>
                  <a:sym typeface="Canva Sans"/>
                </a:rPr>
                <a:t>, capable of identifying novel and </a:t>
              </a:r>
              <a:r>
                <a:rPr lang="en-US" sz="1699" b="1">
                  <a:solidFill>
                    <a:srgbClr val="000000"/>
                  </a:solidFill>
                  <a:latin typeface="Canva Sans Bold"/>
                  <a:ea typeface="Canva Sans Bold"/>
                  <a:cs typeface="Canva Sans Bold"/>
                  <a:sym typeface="Canva Sans Bold"/>
                </a:rPr>
                <a:t>emerging fraud typologies</a:t>
              </a:r>
              <a:r>
                <a:rPr lang="en-US" sz="1699">
                  <a:solidFill>
                    <a:srgbClr val="000000"/>
                  </a:solidFill>
                  <a:latin typeface="Canva Sans"/>
                  <a:ea typeface="Canva Sans"/>
                  <a:cs typeface="Canva Sans"/>
                  <a:sym typeface="Canva Sans"/>
                </a:rPr>
                <a:t> that supervised models have not been trained to recognize</a:t>
              </a:r>
            </a:p>
            <a:p>
              <a:pPr algn="ctr">
                <a:lnSpc>
                  <a:spcPts val="2182"/>
                </a:lnSpc>
              </a:pPr>
              <a:endParaRPr lang="en-US" sz="1699">
                <a:solidFill>
                  <a:srgbClr val="000000"/>
                </a:solidFill>
                <a:latin typeface="Canva Sans"/>
                <a:ea typeface="Canva Sans"/>
                <a:cs typeface="Canva Sans"/>
                <a:sym typeface="Canva Sans"/>
              </a:endParaRPr>
            </a:p>
          </p:txBody>
        </p:sp>
      </p:grpSp>
      <p:sp>
        <p:nvSpPr>
          <p:cNvPr id="19" name="AutoShape 19"/>
          <p:cNvSpPr/>
          <p:nvPr/>
        </p:nvSpPr>
        <p:spPr>
          <a:xfrm flipV="1">
            <a:off x="1858954" y="3712094"/>
            <a:ext cx="1562469" cy="1472356"/>
          </a:xfrm>
          <a:prstGeom prst="line">
            <a:avLst/>
          </a:prstGeom>
          <a:ln w="38100" cap="flat">
            <a:gradFill>
              <a:gsLst>
                <a:gs pos="0">
                  <a:srgbClr val="8C52FF">
                    <a:alpha val="100000"/>
                  </a:srgbClr>
                </a:gs>
                <a:gs pos="100000">
                  <a:srgbClr val="5CE1E6">
                    <a:alpha val="100000"/>
                  </a:srgbClr>
                </a:gs>
              </a:gsLst>
              <a:lin ang="0"/>
            </a:gradFill>
            <a:prstDash val="solid"/>
            <a:headEnd type="none" w="sm" len="sm"/>
            <a:tailEnd type="triangle" w="lg" len="med"/>
          </a:ln>
        </p:spPr>
        <p:txBody>
          <a:bodyPr/>
          <a:lstStyle/>
          <a:p>
            <a:endParaRPr lang="en-US"/>
          </a:p>
        </p:txBody>
      </p:sp>
      <p:sp>
        <p:nvSpPr>
          <p:cNvPr id="20" name="AutoShape 20"/>
          <p:cNvSpPr/>
          <p:nvPr/>
        </p:nvSpPr>
        <p:spPr>
          <a:xfrm flipV="1">
            <a:off x="3600502" y="7554622"/>
            <a:ext cx="2696141" cy="1275620"/>
          </a:xfrm>
          <a:prstGeom prst="line">
            <a:avLst/>
          </a:prstGeom>
          <a:ln w="38100" cap="flat">
            <a:solidFill>
              <a:srgbClr val="FF914D"/>
            </a:solidFill>
            <a:prstDash val="solid"/>
            <a:headEnd type="none" w="sm" len="sm"/>
            <a:tailEnd type="triangle" w="lg" len="med"/>
          </a:ln>
        </p:spPr>
        <p:txBody>
          <a:bodyPr/>
          <a:lstStyle/>
          <a:p>
            <a:endParaRPr lang="en-US"/>
          </a:p>
        </p:txBody>
      </p:sp>
      <p:sp>
        <p:nvSpPr>
          <p:cNvPr id="21" name="AutoShape 21"/>
          <p:cNvSpPr/>
          <p:nvPr/>
        </p:nvSpPr>
        <p:spPr>
          <a:xfrm flipH="1" flipV="1">
            <a:off x="8305944" y="3712094"/>
            <a:ext cx="803873" cy="3997474"/>
          </a:xfrm>
          <a:prstGeom prst="line">
            <a:avLst/>
          </a:prstGeom>
          <a:ln w="38100" cap="flat">
            <a:gradFill>
              <a:gsLst>
                <a:gs pos="0">
                  <a:srgbClr val="0097B2">
                    <a:alpha val="100000"/>
                  </a:srgbClr>
                </a:gs>
                <a:gs pos="100000">
                  <a:srgbClr val="7ED957">
                    <a:alpha val="100000"/>
                  </a:srgbClr>
                </a:gs>
              </a:gsLst>
              <a:lin ang="0"/>
            </a:gradFill>
            <a:prstDash val="solid"/>
            <a:headEnd type="none" w="sm" len="sm"/>
            <a:tailEnd type="triangle" w="lg" len="med"/>
          </a:ln>
        </p:spPr>
        <p:txBody>
          <a:bodyPr/>
          <a:lstStyle/>
          <a:p>
            <a:endParaRPr lang="en-US"/>
          </a:p>
        </p:txBody>
      </p:sp>
      <p:grpSp>
        <p:nvGrpSpPr>
          <p:cNvPr id="22" name="Group 22"/>
          <p:cNvGrpSpPr/>
          <p:nvPr/>
        </p:nvGrpSpPr>
        <p:grpSpPr>
          <a:xfrm>
            <a:off x="2066122" y="2937326"/>
            <a:ext cx="7947851" cy="461582"/>
            <a:chOff x="0" y="0"/>
            <a:chExt cx="10597135" cy="615443"/>
          </a:xfrm>
        </p:grpSpPr>
        <p:sp>
          <p:nvSpPr>
            <p:cNvPr id="23" name="TextBox 23"/>
            <p:cNvSpPr txBox="1"/>
            <p:nvPr/>
          </p:nvSpPr>
          <p:spPr>
            <a:xfrm>
              <a:off x="155737" y="89459"/>
              <a:ext cx="10211431" cy="407949"/>
            </a:xfrm>
            <a:prstGeom prst="rect">
              <a:avLst/>
            </a:prstGeom>
          </p:spPr>
          <p:txBody>
            <a:bodyPr lIns="0" tIns="0" rIns="0" bIns="0" rtlCol="0" anchor="t">
              <a:spAutoFit/>
            </a:bodyPr>
            <a:lstStyle/>
            <a:p>
              <a:pPr algn="ctr">
                <a:lnSpc>
                  <a:spcPts val="2439"/>
                </a:lnSpc>
                <a:spcBef>
                  <a:spcPct val="0"/>
                </a:spcBef>
              </a:pPr>
              <a:r>
                <a:rPr lang="en-US" sz="1900" b="1">
                  <a:solidFill>
                    <a:srgbClr val="000000"/>
                  </a:solidFill>
                  <a:latin typeface="Arial Bold"/>
                  <a:ea typeface="Arial Bold"/>
                  <a:cs typeface="Arial Bold"/>
                  <a:sym typeface="Arial Bold"/>
                </a:rPr>
                <a:t>Three layers of specialized AI for comprehensive threat coverage</a:t>
              </a:r>
            </a:p>
          </p:txBody>
        </p:sp>
        <p:sp>
          <p:nvSpPr>
            <p:cNvPr id="24" name="AutoShape 24"/>
            <p:cNvSpPr/>
            <p:nvPr/>
          </p:nvSpPr>
          <p:spPr>
            <a:xfrm>
              <a:off x="27663" y="58269"/>
              <a:ext cx="10569472" cy="0"/>
            </a:xfrm>
            <a:prstGeom prst="line">
              <a:avLst/>
            </a:prstGeom>
            <a:ln w="50800" cap="flat">
              <a:gradFill>
                <a:gsLst>
                  <a:gs pos="0">
                    <a:srgbClr val="8C52FF">
                      <a:alpha val="100000"/>
                    </a:srgbClr>
                  </a:gs>
                  <a:gs pos="100000">
                    <a:srgbClr val="5CE1E6">
                      <a:alpha val="100000"/>
                    </a:srgbClr>
                  </a:gs>
                </a:gsLst>
                <a:lin ang="0"/>
              </a:gradFill>
              <a:prstDash val="sysDot"/>
              <a:headEnd type="none" w="sm" len="sm"/>
              <a:tailEnd type="none" w="sm" len="sm"/>
            </a:ln>
          </p:spPr>
          <p:txBody>
            <a:bodyPr/>
            <a:lstStyle/>
            <a:p>
              <a:endParaRPr lang="en-US"/>
            </a:p>
          </p:txBody>
        </p:sp>
        <p:sp>
          <p:nvSpPr>
            <p:cNvPr id="25" name="AutoShape 25"/>
            <p:cNvSpPr/>
            <p:nvPr/>
          </p:nvSpPr>
          <p:spPr>
            <a:xfrm>
              <a:off x="0" y="590043"/>
              <a:ext cx="10569472" cy="0"/>
            </a:xfrm>
            <a:prstGeom prst="line">
              <a:avLst/>
            </a:prstGeom>
            <a:ln w="50800" cap="flat">
              <a:gradFill>
                <a:gsLst>
                  <a:gs pos="0">
                    <a:srgbClr val="8C52FF">
                      <a:alpha val="100000"/>
                    </a:srgbClr>
                  </a:gs>
                  <a:gs pos="100000">
                    <a:srgbClr val="5CE1E6">
                      <a:alpha val="100000"/>
                    </a:srgbClr>
                  </a:gs>
                </a:gsLst>
                <a:lin ang="0"/>
              </a:gradFill>
              <a:prstDash val="sysDot"/>
              <a:headEnd type="none" w="sm" len="sm"/>
              <a:tailEnd type="none" w="sm" len="sm"/>
            </a:ln>
          </p:spPr>
          <p:txBody>
            <a:bodyPr/>
            <a:lstStyle/>
            <a:p>
              <a:endParaRPr lang="en-US"/>
            </a:p>
          </p:txBody>
        </p:sp>
        <p:sp>
          <p:nvSpPr>
            <p:cNvPr id="26" name="AutoShape 26"/>
            <p:cNvSpPr/>
            <p:nvPr/>
          </p:nvSpPr>
          <p:spPr>
            <a:xfrm flipV="1">
              <a:off x="27663" y="0"/>
              <a:ext cx="0" cy="615443"/>
            </a:xfrm>
            <a:prstGeom prst="line">
              <a:avLst/>
            </a:prstGeom>
            <a:ln w="50800" cap="flat">
              <a:gradFill>
                <a:gsLst>
                  <a:gs pos="0">
                    <a:srgbClr val="8C52FF">
                      <a:alpha val="100000"/>
                    </a:srgbClr>
                  </a:gs>
                  <a:gs pos="100000">
                    <a:srgbClr val="5CE1E6">
                      <a:alpha val="100000"/>
                    </a:srgbClr>
                  </a:gs>
                </a:gsLst>
                <a:lin ang="0"/>
              </a:gradFill>
              <a:prstDash val="sysDot"/>
              <a:headEnd type="none" w="sm" len="sm"/>
              <a:tailEnd type="none" w="sm" len="sm"/>
            </a:ln>
          </p:spPr>
          <p:txBody>
            <a:bodyPr/>
            <a:lstStyle/>
            <a:p>
              <a:endParaRPr lang="en-US"/>
            </a:p>
          </p:txBody>
        </p:sp>
        <p:sp>
          <p:nvSpPr>
            <p:cNvPr id="27" name="AutoShape 27"/>
            <p:cNvSpPr/>
            <p:nvPr/>
          </p:nvSpPr>
          <p:spPr>
            <a:xfrm flipV="1">
              <a:off x="10569472" y="0"/>
              <a:ext cx="0" cy="615443"/>
            </a:xfrm>
            <a:prstGeom prst="line">
              <a:avLst/>
            </a:prstGeom>
            <a:ln w="50800" cap="flat">
              <a:gradFill>
                <a:gsLst>
                  <a:gs pos="0">
                    <a:srgbClr val="8C52FF">
                      <a:alpha val="100000"/>
                    </a:srgbClr>
                  </a:gs>
                  <a:gs pos="100000">
                    <a:srgbClr val="5CE1E6">
                      <a:alpha val="100000"/>
                    </a:srgbClr>
                  </a:gs>
                </a:gsLst>
                <a:lin ang="0"/>
              </a:gradFill>
              <a:prstDash val="sysDot"/>
              <a:headEnd type="none" w="sm" len="sm"/>
              <a:tailEnd type="none" w="sm" len="sm"/>
            </a:ln>
          </p:spPr>
          <p:txBody>
            <a:bodyPr/>
            <a:lstStyle/>
            <a:p>
              <a:endParaRPr lang="en-US"/>
            </a:p>
          </p:txBody>
        </p:sp>
      </p:grpSp>
      <p:grpSp>
        <p:nvGrpSpPr>
          <p:cNvPr id="28" name="Group 28"/>
          <p:cNvGrpSpPr/>
          <p:nvPr/>
        </p:nvGrpSpPr>
        <p:grpSpPr>
          <a:xfrm>
            <a:off x="11108631" y="2937326"/>
            <a:ext cx="6156658" cy="1122121"/>
            <a:chOff x="0" y="0"/>
            <a:chExt cx="8208877" cy="1496161"/>
          </a:xfrm>
        </p:grpSpPr>
        <p:sp>
          <p:nvSpPr>
            <p:cNvPr id="29" name="TextBox 29"/>
            <p:cNvSpPr txBox="1"/>
            <p:nvPr/>
          </p:nvSpPr>
          <p:spPr>
            <a:xfrm>
              <a:off x="192958" y="161112"/>
              <a:ext cx="7822961" cy="1220749"/>
            </a:xfrm>
            <a:prstGeom prst="rect">
              <a:avLst/>
            </a:prstGeom>
          </p:spPr>
          <p:txBody>
            <a:bodyPr lIns="0" tIns="0" rIns="0" bIns="0" rtlCol="0" anchor="t">
              <a:spAutoFit/>
            </a:bodyPr>
            <a:lstStyle/>
            <a:p>
              <a:pPr algn="ctr">
                <a:lnSpc>
                  <a:spcPts val="2439"/>
                </a:lnSpc>
                <a:spcBef>
                  <a:spcPct val="0"/>
                </a:spcBef>
              </a:pPr>
              <a:r>
                <a:rPr lang="en-US" sz="1900" b="1">
                  <a:solidFill>
                    <a:srgbClr val="000000"/>
                  </a:solidFill>
                  <a:latin typeface="Arial Bold"/>
                  <a:ea typeface="Arial Bold"/>
                  <a:cs typeface="Arial Bold"/>
                  <a:sym typeface="Arial Bold"/>
                </a:rPr>
                <a:t>The engine moves beyond static rules and learns from the outcome of every transaction, adapting its response to be more effective over time</a:t>
              </a:r>
            </a:p>
          </p:txBody>
        </p:sp>
        <p:sp>
          <p:nvSpPr>
            <p:cNvPr id="30" name="AutoShape 30"/>
            <p:cNvSpPr/>
            <p:nvPr/>
          </p:nvSpPr>
          <p:spPr>
            <a:xfrm>
              <a:off x="25400" y="25400"/>
              <a:ext cx="8179484" cy="0"/>
            </a:xfrm>
            <a:prstGeom prst="line">
              <a:avLst/>
            </a:prstGeom>
            <a:ln w="50800" cap="flat">
              <a:gradFill>
                <a:gsLst>
                  <a:gs pos="0">
                    <a:srgbClr val="8C52FF">
                      <a:alpha val="100000"/>
                    </a:srgbClr>
                  </a:gs>
                  <a:gs pos="100000">
                    <a:srgbClr val="5CE1E6">
                      <a:alpha val="100000"/>
                    </a:srgbClr>
                  </a:gs>
                </a:gsLst>
                <a:lin ang="0"/>
              </a:gradFill>
              <a:prstDash val="sysDot"/>
              <a:headEnd type="none" w="sm" len="sm"/>
              <a:tailEnd type="none" w="sm" len="sm"/>
            </a:ln>
          </p:spPr>
          <p:txBody>
            <a:bodyPr/>
            <a:lstStyle/>
            <a:p>
              <a:endParaRPr lang="en-US"/>
            </a:p>
          </p:txBody>
        </p:sp>
        <p:sp>
          <p:nvSpPr>
            <p:cNvPr id="31" name="AutoShape 31"/>
            <p:cNvSpPr/>
            <p:nvPr/>
          </p:nvSpPr>
          <p:spPr>
            <a:xfrm>
              <a:off x="3992" y="1470761"/>
              <a:ext cx="8179484" cy="0"/>
            </a:xfrm>
            <a:prstGeom prst="line">
              <a:avLst/>
            </a:prstGeom>
            <a:ln w="50800" cap="flat">
              <a:gradFill>
                <a:gsLst>
                  <a:gs pos="0">
                    <a:srgbClr val="8C52FF">
                      <a:alpha val="100000"/>
                    </a:srgbClr>
                  </a:gs>
                  <a:gs pos="100000">
                    <a:srgbClr val="5CE1E6">
                      <a:alpha val="100000"/>
                    </a:srgbClr>
                  </a:gs>
                </a:gsLst>
                <a:lin ang="0"/>
              </a:gradFill>
              <a:prstDash val="sysDot"/>
              <a:headEnd type="none" w="sm" len="sm"/>
              <a:tailEnd type="none" w="sm" len="sm"/>
            </a:ln>
          </p:spPr>
          <p:txBody>
            <a:bodyPr/>
            <a:lstStyle/>
            <a:p>
              <a:endParaRPr lang="en-US"/>
            </a:p>
          </p:txBody>
        </p:sp>
        <p:sp>
          <p:nvSpPr>
            <p:cNvPr id="32" name="AutoShape 32"/>
            <p:cNvSpPr/>
            <p:nvPr/>
          </p:nvSpPr>
          <p:spPr>
            <a:xfrm flipV="1">
              <a:off x="25400" y="0"/>
              <a:ext cx="0" cy="1480648"/>
            </a:xfrm>
            <a:prstGeom prst="line">
              <a:avLst/>
            </a:prstGeom>
            <a:ln w="50800" cap="flat">
              <a:gradFill>
                <a:gsLst>
                  <a:gs pos="0">
                    <a:srgbClr val="8C52FF">
                      <a:alpha val="100000"/>
                    </a:srgbClr>
                  </a:gs>
                  <a:gs pos="100000">
                    <a:srgbClr val="5CE1E6">
                      <a:alpha val="100000"/>
                    </a:srgbClr>
                  </a:gs>
                </a:gsLst>
                <a:lin ang="0"/>
              </a:gradFill>
              <a:prstDash val="sysDot"/>
              <a:headEnd type="none" w="sm" len="sm"/>
              <a:tailEnd type="none" w="sm" len="sm"/>
            </a:ln>
          </p:spPr>
          <p:txBody>
            <a:bodyPr/>
            <a:lstStyle/>
            <a:p>
              <a:endParaRPr lang="en-US"/>
            </a:p>
          </p:txBody>
        </p:sp>
        <p:sp>
          <p:nvSpPr>
            <p:cNvPr id="33" name="AutoShape 33"/>
            <p:cNvSpPr/>
            <p:nvPr/>
          </p:nvSpPr>
          <p:spPr>
            <a:xfrm flipV="1">
              <a:off x="8183477" y="0"/>
              <a:ext cx="0" cy="1480648"/>
            </a:xfrm>
            <a:prstGeom prst="line">
              <a:avLst/>
            </a:prstGeom>
            <a:ln w="50800" cap="flat">
              <a:gradFill>
                <a:gsLst>
                  <a:gs pos="0">
                    <a:srgbClr val="8C52FF">
                      <a:alpha val="100000"/>
                    </a:srgbClr>
                  </a:gs>
                  <a:gs pos="100000">
                    <a:srgbClr val="5CE1E6">
                      <a:alpha val="100000"/>
                    </a:srgbClr>
                  </a:gs>
                </a:gsLst>
                <a:lin ang="0"/>
              </a:gradFill>
              <a:prstDash val="sysDot"/>
              <a:headEnd type="none" w="sm" len="sm"/>
              <a:tailEnd type="none" w="sm" len="sm"/>
            </a:ln>
          </p:spPr>
          <p:txBody>
            <a:bodyPr/>
            <a:lstStyle/>
            <a:p>
              <a:endParaRPr lang="en-US"/>
            </a:p>
          </p:txBody>
        </p:sp>
      </p:grpSp>
      <p:grpSp>
        <p:nvGrpSpPr>
          <p:cNvPr id="34" name="Group 34"/>
          <p:cNvGrpSpPr/>
          <p:nvPr/>
        </p:nvGrpSpPr>
        <p:grpSpPr>
          <a:xfrm>
            <a:off x="10458630" y="4243286"/>
            <a:ext cx="7456659" cy="3252823"/>
            <a:chOff x="0" y="0"/>
            <a:chExt cx="9942213" cy="4337097"/>
          </a:xfrm>
        </p:grpSpPr>
        <p:grpSp>
          <p:nvGrpSpPr>
            <p:cNvPr id="35" name="Group 35"/>
            <p:cNvGrpSpPr/>
            <p:nvPr/>
          </p:nvGrpSpPr>
          <p:grpSpPr>
            <a:xfrm>
              <a:off x="0" y="0"/>
              <a:ext cx="9942213" cy="4337097"/>
              <a:chOff x="0" y="0"/>
              <a:chExt cx="1963894" cy="856711"/>
            </a:xfrm>
          </p:grpSpPr>
          <p:sp>
            <p:nvSpPr>
              <p:cNvPr id="36" name="Freeform 36"/>
              <p:cNvSpPr/>
              <p:nvPr/>
            </p:nvSpPr>
            <p:spPr>
              <a:xfrm>
                <a:off x="0" y="0"/>
                <a:ext cx="1963894" cy="856711"/>
              </a:xfrm>
              <a:custGeom>
                <a:avLst/>
                <a:gdLst/>
                <a:ahLst/>
                <a:cxnLst/>
                <a:rect l="l" t="t" r="r" b="b"/>
                <a:pathLst>
                  <a:path w="1963894" h="856711">
                    <a:moveTo>
                      <a:pt x="61257" y="0"/>
                    </a:moveTo>
                    <a:lnTo>
                      <a:pt x="1902637" y="0"/>
                    </a:lnTo>
                    <a:cubicBezTo>
                      <a:pt x="1918883" y="0"/>
                      <a:pt x="1934464" y="6454"/>
                      <a:pt x="1945952" y="17942"/>
                    </a:cubicBezTo>
                    <a:cubicBezTo>
                      <a:pt x="1957440" y="29430"/>
                      <a:pt x="1963894" y="45011"/>
                      <a:pt x="1963894" y="61257"/>
                    </a:cubicBezTo>
                    <a:lnTo>
                      <a:pt x="1963894" y="795453"/>
                    </a:lnTo>
                    <a:cubicBezTo>
                      <a:pt x="1963894" y="811700"/>
                      <a:pt x="1957440" y="827281"/>
                      <a:pt x="1945952" y="838769"/>
                    </a:cubicBezTo>
                    <a:cubicBezTo>
                      <a:pt x="1934464" y="850257"/>
                      <a:pt x="1918883" y="856711"/>
                      <a:pt x="1902637" y="856711"/>
                    </a:cubicBezTo>
                    <a:lnTo>
                      <a:pt x="61257" y="856711"/>
                    </a:lnTo>
                    <a:cubicBezTo>
                      <a:pt x="45011" y="856711"/>
                      <a:pt x="29430" y="850257"/>
                      <a:pt x="17942" y="838769"/>
                    </a:cubicBezTo>
                    <a:cubicBezTo>
                      <a:pt x="6454" y="827281"/>
                      <a:pt x="0" y="811700"/>
                      <a:pt x="0" y="795453"/>
                    </a:cubicBezTo>
                    <a:lnTo>
                      <a:pt x="0" y="61257"/>
                    </a:lnTo>
                    <a:cubicBezTo>
                      <a:pt x="0" y="45011"/>
                      <a:pt x="6454" y="29430"/>
                      <a:pt x="17942" y="17942"/>
                    </a:cubicBezTo>
                    <a:cubicBezTo>
                      <a:pt x="29430" y="6454"/>
                      <a:pt x="45011" y="0"/>
                      <a:pt x="61257" y="0"/>
                    </a:cubicBezTo>
                    <a:close/>
                  </a:path>
                </a:pathLst>
              </a:custGeom>
              <a:solidFill>
                <a:srgbClr val="F2C7C4"/>
              </a:solidFill>
              <a:ln w="38100" cap="rnd">
                <a:solidFill>
                  <a:srgbClr val="F2C7C4"/>
                </a:solidFill>
                <a:prstDash val="solid"/>
                <a:round/>
              </a:ln>
            </p:spPr>
            <p:txBody>
              <a:bodyPr/>
              <a:lstStyle/>
              <a:p>
                <a:endParaRPr lang="en-US"/>
              </a:p>
            </p:txBody>
          </p:sp>
          <p:sp>
            <p:nvSpPr>
              <p:cNvPr id="37" name="TextBox 37"/>
              <p:cNvSpPr txBox="1"/>
              <p:nvPr/>
            </p:nvSpPr>
            <p:spPr>
              <a:xfrm>
                <a:off x="0" y="-28575"/>
                <a:ext cx="1963894" cy="885286"/>
              </a:xfrm>
              <a:prstGeom prst="rect">
                <a:avLst/>
              </a:prstGeom>
            </p:spPr>
            <p:txBody>
              <a:bodyPr lIns="50800" tIns="50800" rIns="50800" bIns="50800" rtlCol="0" anchor="ctr"/>
              <a:lstStyle/>
              <a:p>
                <a:pPr algn="ctr">
                  <a:lnSpc>
                    <a:spcPts val="2439"/>
                  </a:lnSpc>
                </a:pPr>
                <a:endParaRPr/>
              </a:p>
            </p:txBody>
          </p:sp>
        </p:grpSp>
        <p:grpSp>
          <p:nvGrpSpPr>
            <p:cNvPr id="38" name="Group 38"/>
            <p:cNvGrpSpPr/>
            <p:nvPr/>
          </p:nvGrpSpPr>
          <p:grpSpPr>
            <a:xfrm>
              <a:off x="272946" y="2335095"/>
              <a:ext cx="2751076" cy="781215"/>
              <a:chOff x="0" y="0"/>
              <a:chExt cx="543422" cy="154314"/>
            </a:xfrm>
          </p:grpSpPr>
          <p:sp>
            <p:nvSpPr>
              <p:cNvPr id="39" name="Freeform 39"/>
              <p:cNvSpPr/>
              <p:nvPr/>
            </p:nvSpPr>
            <p:spPr>
              <a:xfrm>
                <a:off x="0" y="0"/>
                <a:ext cx="543422" cy="154314"/>
              </a:xfrm>
              <a:custGeom>
                <a:avLst/>
                <a:gdLst/>
                <a:ahLst/>
                <a:cxnLst/>
                <a:rect l="l" t="t" r="r" b="b"/>
                <a:pathLst>
                  <a:path w="543422" h="154314">
                    <a:moveTo>
                      <a:pt x="67539" y="0"/>
                    </a:moveTo>
                    <a:lnTo>
                      <a:pt x="475883" y="0"/>
                    </a:lnTo>
                    <a:cubicBezTo>
                      <a:pt x="513184" y="0"/>
                      <a:pt x="543422" y="30238"/>
                      <a:pt x="543422" y="67539"/>
                    </a:cubicBezTo>
                    <a:lnTo>
                      <a:pt x="543422" y="86775"/>
                    </a:lnTo>
                    <a:cubicBezTo>
                      <a:pt x="543422" y="124076"/>
                      <a:pt x="513184" y="154314"/>
                      <a:pt x="475883" y="154314"/>
                    </a:cubicBezTo>
                    <a:lnTo>
                      <a:pt x="67539" y="154314"/>
                    </a:lnTo>
                    <a:cubicBezTo>
                      <a:pt x="30238" y="154314"/>
                      <a:pt x="0" y="124076"/>
                      <a:pt x="0" y="86775"/>
                    </a:cubicBezTo>
                    <a:lnTo>
                      <a:pt x="0" y="67539"/>
                    </a:lnTo>
                    <a:cubicBezTo>
                      <a:pt x="0" y="30238"/>
                      <a:pt x="30238" y="0"/>
                      <a:pt x="67539" y="0"/>
                    </a:cubicBezTo>
                    <a:close/>
                  </a:path>
                </a:pathLst>
              </a:custGeom>
              <a:solidFill>
                <a:srgbClr val="C1FF72"/>
              </a:solidFill>
            </p:spPr>
            <p:txBody>
              <a:bodyPr/>
              <a:lstStyle/>
              <a:p>
                <a:endParaRPr lang="en-US"/>
              </a:p>
            </p:txBody>
          </p:sp>
          <p:sp>
            <p:nvSpPr>
              <p:cNvPr id="40" name="TextBox 40"/>
              <p:cNvSpPr txBox="1"/>
              <p:nvPr/>
            </p:nvSpPr>
            <p:spPr>
              <a:xfrm>
                <a:off x="0" y="-28575"/>
                <a:ext cx="543422" cy="182889"/>
              </a:xfrm>
              <a:prstGeom prst="rect">
                <a:avLst/>
              </a:prstGeom>
            </p:spPr>
            <p:txBody>
              <a:bodyPr lIns="50800" tIns="50800" rIns="50800" bIns="50800" rtlCol="0" anchor="ctr"/>
              <a:lstStyle/>
              <a:p>
                <a:pPr algn="ctr">
                  <a:lnSpc>
                    <a:spcPts val="2439"/>
                  </a:lnSpc>
                </a:pPr>
                <a:r>
                  <a:rPr lang="en-US" sz="1900" b="1">
                    <a:solidFill>
                      <a:srgbClr val="000000"/>
                    </a:solidFill>
                    <a:latin typeface="Arial Bold"/>
                    <a:ea typeface="Arial Bold"/>
                    <a:cs typeface="Arial Bold"/>
                    <a:sym typeface="Arial Bold"/>
                  </a:rPr>
                  <a:t>Approve</a:t>
                </a:r>
              </a:p>
            </p:txBody>
          </p:sp>
        </p:grpSp>
        <p:sp>
          <p:nvSpPr>
            <p:cNvPr id="41" name="TextBox 41"/>
            <p:cNvSpPr txBox="1"/>
            <p:nvPr/>
          </p:nvSpPr>
          <p:spPr>
            <a:xfrm>
              <a:off x="232591" y="513463"/>
              <a:ext cx="9400689" cy="1416507"/>
            </a:xfrm>
            <a:prstGeom prst="rect">
              <a:avLst/>
            </a:prstGeom>
          </p:spPr>
          <p:txBody>
            <a:bodyPr lIns="0" tIns="0" rIns="0" bIns="0" rtlCol="0" anchor="t">
              <a:spAutoFit/>
            </a:bodyPr>
            <a:lstStyle/>
            <a:p>
              <a:pPr algn="ctr">
                <a:lnSpc>
                  <a:spcPts val="2824"/>
                </a:lnSpc>
                <a:spcBef>
                  <a:spcPct val="0"/>
                </a:spcBef>
              </a:pPr>
              <a:r>
                <a:rPr lang="en-US" sz="2200">
                  <a:solidFill>
                    <a:srgbClr val="000000"/>
                  </a:solidFill>
                  <a:latin typeface="Arial"/>
                  <a:ea typeface="Arial"/>
                  <a:cs typeface="Arial"/>
                  <a:sym typeface="Arial"/>
                </a:rPr>
                <a:t>Instead of a simple "block" or "approve" rule, our model learns the </a:t>
              </a:r>
              <a:r>
                <a:rPr lang="en-US" sz="2200" b="1">
                  <a:solidFill>
                    <a:srgbClr val="000000"/>
                  </a:solidFill>
                  <a:latin typeface="Arial Bold"/>
                  <a:ea typeface="Arial Bold"/>
                  <a:cs typeface="Arial Bold"/>
                  <a:sym typeface="Arial Bold"/>
                </a:rPr>
                <a:t>optimal action</a:t>
              </a:r>
              <a:r>
                <a:rPr lang="en-US" sz="2200">
                  <a:solidFill>
                    <a:srgbClr val="000000"/>
                  </a:solidFill>
                  <a:latin typeface="Arial"/>
                  <a:ea typeface="Arial"/>
                  <a:cs typeface="Arial"/>
                  <a:sym typeface="Arial"/>
                </a:rPr>
                <a:t> for each specific context, choosing between:</a:t>
              </a:r>
            </a:p>
          </p:txBody>
        </p:sp>
        <p:grpSp>
          <p:nvGrpSpPr>
            <p:cNvPr id="42" name="Group 42"/>
            <p:cNvGrpSpPr/>
            <p:nvPr/>
          </p:nvGrpSpPr>
          <p:grpSpPr>
            <a:xfrm>
              <a:off x="3570121" y="2335095"/>
              <a:ext cx="2725628" cy="781215"/>
              <a:chOff x="0" y="0"/>
              <a:chExt cx="538396" cy="154314"/>
            </a:xfrm>
          </p:grpSpPr>
          <p:sp>
            <p:nvSpPr>
              <p:cNvPr id="43" name="Freeform 43"/>
              <p:cNvSpPr/>
              <p:nvPr/>
            </p:nvSpPr>
            <p:spPr>
              <a:xfrm>
                <a:off x="0" y="0"/>
                <a:ext cx="538396" cy="154314"/>
              </a:xfrm>
              <a:custGeom>
                <a:avLst/>
                <a:gdLst/>
                <a:ahLst/>
                <a:cxnLst/>
                <a:rect l="l" t="t" r="r" b="b"/>
                <a:pathLst>
                  <a:path w="538396" h="154314">
                    <a:moveTo>
                      <a:pt x="68170" y="0"/>
                    </a:moveTo>
                    <a:lnTo>
                      <a:pt x="470226" y="0"/>
                    </a:lnTo>
                    <a:cubicBezTo>
                      <a:pt x="488306" y="0"/>
                      <a:pt x="505645" y="7182"/>
                      <a:pt x="518429" y="19967"/>
                    </a:cubicBezTo>
                    <a:cubicBezTo>
                      <a:pt x="531214" y="32751"/>
                      <a:pt x="538396" y="50090"/>
                      <a:pt x="538396" y="68170"/>
                    </a:cubicBezTo>
                    <a:lnTo>
                      <a:pt x="538396" y="86144"/>
                    </a:lnTo>
                    <a:cubicBezTo>
                      <a:pt x="538396" y="104224"/>
                      <a:pt x="531214" y="121563"/>
                      <a:pt x="518429" y="134347"/>
                    </a:cubicBezTo>
                    <a:cubicBezTo>
                      <a:pt x="505645" y="147132"/>
                      <a:pt x="488306" y="154314"/>
                      <a:pt x="470226" y="154314"/>
                    </a:cubicBezTo>
                    <a:lnTo>
                      <a:pt x="68170" y="154314"/>
                    </a:lnTo>
                    <a:cubicBezTo>
                      <a:pt x="50090" y="154314"/>
                      <a:pt x="32751" y="147132"/>
                      <a:pt x="19967" y="134347"/>
                    </a:cubicBezTo>
                    <a:cubicBezTo>
                      <a:pt x="7182" y="121563"/>
                      <a:pt x="0" y="104224"/>
                      <a:pt x="0" y="86144"/>
                    </a:cubicBezTo>
                    <a:lnTo>
                      <a:pt x="0" y="68170"/>
                    </a:lnTo>
                    <a:cubicBezTo>
                      <a:pt x="0" y="50090"/>
                      <a:pt x="7182" y="32751"/>
                      <a:pt x="19967" y="19967"/>
                    </a:cubicBezTo>
                    <a:cubicBezTo>
                      <a:pt x="32751" y="7182"/>
                      <a:pt x="50090" y="0"/>
                      <a:pt x="68170" y="0"/>
                    </a:cubicBezTo>
                    <a:close/>
                  </a:path>
                </a:pathLst>
              </a:custGeom>
              <a:solidFill>
                <a:srgbClr val="FFDE59"/>
              </a:solidFill>
            </p:spPr>
            <p:txBody>
              <a:bodyPr/>
              <a:lstStyle/>
              <a:p>
                <a:endParaRPr lang="en-US"/>
              </a:p>
            </p:txBody>
          </p:sp>
          <p:sp>
            <p:nvSpPr>
              <p:cNvPr id="44" name="TextBox 44"/>
              <p:cNvSpPr txBox="1"/>
              <p:nvPr/>
            </p:nvSpPr>
            <p:spPr>
              <a:xfrm>
                <a:off x="0" y="-28575"/>
                <a:ext cx="538396" cy="182889"/>
              </a:xfrm>
              <a:prstGeom prst="rect">
                <a:avLst/>
              </a:prstGeom>
            </p:spPr>
            <p:txBody>
              <a:bodyPr lIns="50800" tIns="50800" rIns="50800" bIns="50800" rtlCol="0" anchor="ctr"/>
              <a:lstStyle/>
              <a:p>
                <a:pPr algn="ctr">
                  <a:lnSpc>
                    <a:spcPts val="2439"/>
                  </a:lnSpc>
                </a:pPr>
                <a:r>
                  <a:rPr lang="en-US" sz="1900" b="1">
                    <a:solidFill>
                      <a:srgbClr val="000000"/>
                    </a:solidFill>
                    <a:latin typeface="Arial Bold"/>
                    <a:ea typeface="Arial Bold"/>
                    <a:cs typeface="Arial Bold"/>
                    <a:sym typeface="Arial Bold"/>
                  </a:rPr>
                  <a:t>Challenge</a:t>
                </a:r>
              </a:p>
            </p:txBody>
          </p:sp>
        </p:grpSp>
        <p:grpSp>
          <p:nvGrpSpPr>
            <p:cNvPr id="45" name="Group 45"/>
            <p:cNvGrpSpPr/>
            <p:nvPr/>
          </p:nvGrpSpPr>
          <p:grpSpPr>
            <a:xfrm>
              <a:off x="6842182" y="2335095"/>
              <a:ext cx="2791098" cy="781215"/>
              <a:chOff x="0" y="0"/>
              <a:chExt cx="551328" cy="154314"/>
            </a:xfrm>
          </p:grpSpPr>
          <p:sp>
            <p:nvSpPr>
              <p:cNvPr id="46" name="Freeform 46"/>
              <p:cNvSpPr/>
              <p:nvPr/>
            </p:nvSpPr>
            <p:spPr>
              <a:xfrm>
                <a:off x="0" y="0"/>
                <a:ext cx="551328" cy="154314"/>
              </a:xfrm>
              <a:custGeom>
                <a:avLst/>
                <a:gdLst/>
                <a:ahLst/>
                <a:cxnLst/>
                <a:rect l="l" t="t" r="r" b="b"/>
                <a:pathLst>
                  <a:path w="551328" h="154314">
                    <a:moveTo>
                      <a:pt x="66571" y="0"/>
                    </a:moveTo>
                    <a:lnTo>
                      <a:pt x="484757" y="0"/>
                    </a:lnTo>
                    <a:cubicBezTo>
                      <a:pt x="521523" y="0"/>
                      <a:pt x="551328" y="29805"/>
                      <a:pt x="551328" y="66571"/>
                    </a:cubicBezTo>
                    <a:lnTo>
                      <a:pt x="551328" y="87743"/>
                    </a:lnTo>
                    <a:cubicBezTo>
                      <a:pt x="551328" y="124509"/>
                      <a:pt x="521523" y="154314"/>
                      <a:pt x="484757" y="154314"/>
                    </a:cubicBezTo>
                    <a:lnTo>
                      <a:pt x="66571" y="154314"/>
                    </a:lnTo>
                    <a:cubicBezTo>
                      <a:pt x="48915" y="154314"/>
                      <a:pt x="31983" y="147300"/>
                      <a:pt x="19498" y="134816"/>
                    </a:cubicBezTo>
                    <a:cubicBezTo>
                      <a:pt x="7014" y="122331"/>
                      <a:pt x="0" y="105399"/>
                      <a:pt x="0" y="87743"/>
                    </a:cubicBezTo>
                    <a:lnTo>
                      <a:pt x="0" y="66571"/>
                    </a:lnTo>
                    <a:cubicBezTo>
                      <a:pt x="0" y="29805"/>
                      <a:pt x="29805" y="0"/>
                      <a:pt x="66571" y="0"/>
                    </a:cubicBezTo>
                    <a:close/>
                  </a:path>
                </a:pathLst>
              </a:custGeom>
              <a:solidFill>
                <a:srgbClr val="FF5757"/>
              </a:solidFill>
            </p:spPr>
            <p:txBody>
              <a:bodyPr/>
              <a:lstStyle/>
              <a:p>
                <a:endParaRPr lang="en-US"/>
              </a:p>
            </p:txBody>
          </p:sp>
          <p:sp>
            <p:nvSpPr>
              <p:cNvPr id="47" name="TextBox 47"/>
              <p:cNvSpPr txBox="1"/>
              <p:nvPr/>
            </p:nvSpPr>
            <p:spPr>
              <a:xfrm>
                <a:off x="0" y="-28575"/>
                <a:ext cx="551328" cy="182889"/>
              </a:xfrm>
              <a:prstGeom prst="rect">
                <a:avLst/>
              </a:prstGeom>
            </p:spPr>
            <p:txBody>
              <a:bodyPr lIns="50800" tIns="50800" rIns="50800" bIns="50800" rtlCol="0" anchor="ctr"/>
              <a:lstStyle/>
              <a:p>
                <a:pPr algn="ctr">
                  <a:lnSpc>
                    <a:spcPts val="2439"/>
                  </a:lnSpc>
                </a:pPr>
                <a:r>
                  <a:rPr lang="en-US" sz="1900" b="1">
                    <a:solidFill>
                      <a:srgbClr val="000000"/>
                    </a:solidFill>
                    <a:latin typeface="Arial Bold"/>
                    <a:ea typeface="Arial Bold"/>
                    <a:cs typeface="Arial Bold"/>
                    <a:sym typeface="Arial Bold"/>
                  </a:rPr>
                  <a:t>Block</a:t>
                </a:r>
              </a:p>
            </p:txBody>
          </p:sp>
        </p:grpSp>
        <p:sp>
          <p:nvSpPr>
            <p:cNvPr id="48" name="TextBox 48"/>
            <p:cNvSpPr txBox="1"/>
            <p:nvPr/>
          </p:nvSpPr>
          <p:spPr>
            <a:xfrm>
              <a:off x="1049698" y="3151235"/>
              <a:ext cx="1197570" cy="407949"/>
            </a:xfrm>
            <a:prstGeom prst="rect">
              <a:avLst/>
            </a:prstGeom>
          </p:spPr>
          <p:txBody>
            <a:bodyPr lIns="0" tIns="0" rIns="0" bIns="0" rtlCol="0" anchor="t">
              <a:spAutoFit/>
            </a:bodyPr>
            <a:lstStyle/>
            <a:p>
              <a:pPr algn="ctr">
                <a:lnSpc>
                  <a:spcPts val="2439"/>
                </a:lnSpc>
                <a:spcBef>
                  <a:spcPct val="0"/>
                </a:spcBef>
              </a:pPr>
              <a:r>
                <a:rPr lang="en-US" sz="1900">
                  <a:solidFill>
                    <a:srgbClr val="000000"/>
                  </a:solidFill>
                  <a:latin typeface="Arial"/>
                  <a:ea typeface="Arial"/>
                  <a:cs typeface="Arial"/>
                  <a:sym typeface="Arial"/>
                </a:rPr>
                <a:t>Low-risk</a:t>
              </a:r>
            </a:p>
          </p:txBody>
        </p:sp>
        <p:sp>
          <p:nvSpPr>
            <p:cNvPr id="49" name="TextBox 49"/>
            <p:cNvSpPr txBox="1"/>
            <p:nvPr/>
          </p:nvSpPr>
          <p:spPr>
            <a:xfrm>
              <a:off x="4057132" y="3151235"/>
              <a:ext cx="1751608" cy="407949"/>
            </a:xfrm>
            <a:prstGeom prst="rect">
              <a:avLst/>
            </a:prstGeom>
          </p:spPr>
          <p:txBody>
            <a:bodyPr lIns="0" tIns="0" rIns="0" bIns="0" rtlCol="0" anchor="t">
              <a:spAutoFit/>
            </a:bodyPr>
            <a:lstStyle/>
            <a:p>
              <a:pPr algn="ctr">
                <a:lnSpc>
                  <a:spcPts val="2439"/>
                </a:lnSpc>
                <a:spcBef>
                  <a:spcPct val="0"/>
                </a:spcBef>
              </a:pPr>
              <a:r>
                <a:rPr lang="en-US" sz="1900">
                  <a:solidFill>
                    <a:srgbClr val="000000"/>
                  </a:solidFill>
                  <a:latin typeface="Arial"/>
                  <a:ea typeface="Arial"/>
                  <a:cs typeface="Arial"/>
                  <a:sym typeface="Arial"/>
                </a:rPr>
                <a:t>Medium-risk</a:t>
              </a:r>
            </a:p>
          </p:txBody>
        </p:sp>
        <p:sp>
          <p:nvSpPr>
            <p:cNvPr id="50" name="TextBox 50"/>
            <p:cNvSpPr txBox="1"/>
            <p:nvPr/>
          </p:nvSpPr>
          <p:spPr>
            <a:xfrm>
              <a:off x="7629010" y="3151235"/>
              <a:ext cx="1269107" cy="407949"/>
            </a:xfrm>
            <a:prstGeom prst="rect">
              <a:avLst/>
            </a:prstGeom>
          </p:spPr>
          <p:txBody>
            <a:bodyPr lIns="0" tIns="0" rIns="0" bIns="0" rtlCol="0" anchor="t">
              <a:spAutoFit/>
            </a:bodyPr>
            <a:lstStyle/>
            <a:p>
              <a:pPr algn="ctr">
                <a:lnSpc>
                  <a:spcPts val="2439"/>
                </a:lnSpc>
                <a:spcBef>
                  <a:spcPct val="0"/>
                </a:spcBef>
              </a:pPr>
              <a:r>
                <a:rPr lang="en-US" sz="1900">
                  <a:solidFill>
                    <a:srgbClr val="000000"/>
                  </a:solidFill>
                  <a:latin typeface="Arial"/>
                  <a:ea typeface="Arial"/>
                  <a:cs typeface="Arial"/>
                  <a:sym typeface="Arial"/>
                </a:rPr>
                <a:t>High-risk</a:t>
              </a:r>
            </a:p>
          </p:txBody>
        </p:sp>
      </p:grpSp>
      <p:grpSp>
        <p:nvGrpSpPr>
          <p:cNvPr id="51" name="Group 51"/>
          <p:cNvGrpSpPr/>
          <p:nvPr/>
        </p:nvGrpSpPr>
        <p:grpSpPr>
          <a:xfrm>
            <a:off x="10458630" y="7687985"/>
            <a:ext cx="7456659" cy="2284513"/>
            <a:chOff x="0" y="0"/>
            <a:chExt cx="1963894" cy="601682"/>
          </a:xfrm>
        </p:grpSpPr>
        <p:sp>
          <p:nvSpPr>
            <p:cNvPr id="52" name="Freeform 52"/>
            <p:cNvSpPr/>
            <p:nvPr/>
          </p:nvSpPr>
          <p:spPr>
            <a:xfrm>
              <a:off x="0" y="0"/>
              <a:ext cx="1963894" cy="601682"/>
            </a:xfrm>
            <a:custGeom>
              <a:avLst/>
              <a:gdLst/>
              <a:ahLst/>
              <a:cxnLst/>
              <a:rect l="l" t="t" r="r" b="b"/>
              <a:pathLst>
                <a:path w="1963894" h="601682">
                  <a:moveTo>
                    <a:pt x="52951" y="0"/>
                  </a:moveTo>
                  <a:lnTo>
                    <a:pt x="1910943" y="0"/>
                  </a:lnTo>
                  <a:cubicBezTo>
                    <a:pt x="1924986" y="0"/>
                    <a:pt x="1938455" y="5579"/>
                    <a:pt x="1948385" y="15509"/>
                  </a:cubicBezTo>
                  <a:cubicBezTo>
                    <a:pt x="1958315" y="25439"/>
                    <a:pt x="1963894" y="38908"/>
                    <a:pt x="1963894" y="52951"/>
                  </a:cubicBezTo>
                  <a:lnTo>
                    <a:pt x="1963894" y="548731"/>
                  </a:lnTo>
                  <a:cubicBezTo>
                    <a:pt x="1963894" y="562775"/>
                    <a:pt x="1958315" y="576243"/>
                    <a:pt x="1948385" y="586173"/>
                  </a:cubicBezTo>
                  <a:cubicBezTo>
                    <a:pt x="1938455" y="596104"/>
                    <a:pt x="1924986" y="601682"/>
                    <a:pt x="1910943" y="601682"/>
                  </a:cubicBezTo>
                  <a:lnTo>
                    <a:pt x="52951" y="601682"/>
                  </a:lnTo>
                  <a:cubicBezTo>
                    <a:pt x="38908" y="601682"/>
                    <a:pt x="25439" y="596104"/>
                    <a:pt x="15509" y="586173"/>
                  </a:cubicBezTo>
                  <a:cubicBezTo>
                    <a:pt x="5579" y="576243"/>
                    <a:pt x="0" y="562775"/>
                    <a:pt x="0" y="548731"/>
                  </a:cubicBezTo>
                  <a:lnTo>
                    <a:pt x="0" y="52951"/>
                  </a:lnTo>
                  <a:cubicBezTo>
                    <a:pt x="0" y="38908"/>
                    <a:pt x="5579" y="25439"/>
                    <a:pt x="15509" y="15509"/>
                  </a:cubicBezTo>
                  <a:cubicBezTo>
                    <a:pt x="25439" y="5579"/>
                    <a:pt x="38908" y="0"/>
                    <a:pt x="52951" y="0"/>
                  </a:cubicBezTo>
                  <a:close/>
                </a:path>
              </a:pathLst>
            </a:custGeom>
            <a:solidFill>
              <a:srgbClr val="000000">
                <a:alpha val="0"/>
              </a:srgbClr>
            </a:solidFill>
            <a:ln w="38100" cap="rnd">
              <a:solidFill>
                <a:srgbClr val="FF66C4"/>
              </a:solidFill>
              <a:prstDash val="sysDot"/>
              <a:round/>
            </a:ln>
          </p:spPr>
          <p:txBody>
            <a:bodyPr/>
            <a:lstStyle/>
            <a:p>
              <a:endParaRPr lang="en-US"/>
            </a:p>
          </p:txBody>
        </p:sp>
        <p:sp>
          <p:nvSpPr>
            <p:cNvPr id="53" name="TextBox 53"/>
            <p:cNvSpPr txBox="1"/>
            <p:nvPr/>
          </p:nvSpPr>
          <p:spPr>
            <a:xfrm>
              <a:off x="0" y="-38100"/>
              <a:ext cx="1963894" cy="639782"/>
            </a:xfrm>
            <a:prstGeom prst="rect">
              <a:avLst/>
            </a:prstGeom>
          </p:spPr>
          <p:txBody>
            <a:bodyPr lIns="50800" tIns="50800" rIns="50800" bIns="50800" rtlCol="0" anchor="ctr"/>
            <a:lstStyle/>
            <a:p>
              <a:pPr algn="ctr">
                <a:lnSpc>
                  <a:spcPts val="3466"/>
                </a:lnSpc>
              </a:pPr>
              <a:r>
                <a:rPr lang="en-US" sz="2700" b="1">
                  <a:solidFill>
                    <a:srgbClr val="FF3131"/>
                  </a:solidFill>
                  <a:latin typeface="Arial Bold"/>
                  <a:ea typeface="Arial Bold"/>
                  <a:cs typeface="Arial Bold"/>
                  <a:sym typeface="Arial Bold"/>
                </a:rPr>
                <a:t>Projected Impact</a:t>
              </a:r>
            </a:p>
            <a:p>
              <a:pPr marL="410214" lvl="1" indent="-205107" algn="just">
                <a:lnSpc>
                  <a:spcPts val="2439"/>
                </a:lnSpc>
                <a:buFont typeface="Arial"/>
                <a:buChar char="•"/>
              </a:pPr>
              <a:r>
                <a:rPr lang="en-US" sz="1900" b="1">
                  <a:solidFill>
                    <a:srgbClr val="000000"/>
                  </a:solidFill>
                  <a:latin typeface="Arial Bold"/>
                  <a:ea typeface="Arial Bold"/>
                  <a:cs typeface="Arial Bold"/>
                  <a:sym typeface="Arial Bold"/>
                </a:rPr>
                <a:t>30–40% </a:t>
              </a:r>
              <a:r>
                <a:rPr lang="en-US" sz="1900">
                  <a:solidFill>
                    <a:srgbClr val="000000"/>
                  </a:solidFill>
                  <a:latin typeface="Arial"/>
                  <a:ea typeface="Arial"/>
                  <a:cs typeface="Arial"/>
                  <a:sym typeface="Arial"/>
                </a:rPr>
                <a:t>reduction in false positives</a:t>
              </a:r>
            </a:p>
            <a:p>
              <a:pPr marL="410214" lvl="1" indent="-205107" algn="just">
                <a:lnSpc>
                  <a:spcPts val="2439"/>
                </a:lnSpc>
                <a:buFont typeface="Arial"/>
                <a:buChar char="•"/>
              </a:pPr>
              <a:r>
                <a:rPr lang="en-US" sz="1900" b="1">
                  <a:solidFill>
                    <a:srgbClr val="000000"/>
                  </a:solidFill>
                  <a:latin typeface="Arial Bold"/>
                  <a:ea typeface="Arial Bold"/>
                  <a:cs typeface="Arial Bold"/>
                  <a:sym typeface="Arial Bold"/>
                </a:rPr>
                <a:t>50% </a:t>
              </a:r>
              <a:r>
                <a:rPr lang="en-US" sz="1900">
                  <a:solidFill>
                    <a:srgbClr val="000000"/>
                  </a:solidFill>
                  <a:latin typeface="Arial"/>
                  <a:ea typeface="Arial"/>
                  <a:cs typeface="Arial"/>
                  <a:sym typeface="Arial"/>
                </a:rPr>
                <a:t>faster fraud detection vs. legacy rules</a:t>
              </a:r>
            </a:p>
            <a:p>
              <a:pPr marL="410214" lvl="1" indent="-205107" algn="just">
                <a:lnSpc>
                  <a:spcPts val="2439"/>
                </a:lnSpc>
                <a:buFont typeface="Arial"/>
                <a:buChar char="•"/>
              </a:pPr>
              <a:r>
                <a:rPr lang="en-US" sz="1900" b="1">
                  <a:solidFill>
                    <a:srgbClr val="000000"/>
                  </a:solidFill>
                  <a:latin typeface="Arial Bold"/>
                  <a:ea typeface="Arial Bold"/>
                  <a:cs typeface="Arial Bold"/>
                  <a:sym typeface="Arial Bold"/>
                </a:rPr>
                <a:t>Improved CX </a:t>
              </a:r>
              <a:r>
                <a:rPr lang="en-US" sz="1900">
                  <a:solidFill>
                    <a:srgbClr val="000000"/>
                  </a:solidFill>
                  <a:latin typeface="Arial"/>
                  <a:ea typeface="Arial"/>
                  <a:cs typeface="Arial"/>
                  <a:sym typeface="Arial"/>
                </a:rPr>
                <a:t>– fewer unnecessary blocks/challenges</a:t>
              </a:r>
            </a:p>
            <a:p>
              <a:pPr marL="410214" lvl="1" indent="-205107" algn="just">
                <a:lnSpc>
                  <a:spcPts val="2439"/>
                </a:lnSpc>
                <a:buFont typeface="Arial"/>
                <a:buChar char="•"/>
              </a:pPr>
              <a:r>
                <a:rPr lang="en-US" sz="1900">
                  <a:solidFill>
                    <a:srgbClr val="000000"/>
                  </a:solidFill>
                  <a:latin typeface="Arial"/>
                  <a:ea typeface="Arial"/>
                  <a:cs typeface="Arial"/>
                  <a:sym typeface="Arial"/>
                </a:rPr>
                <a:t>Adaptive performance – </a:t>
              </a:r>
              <a:r>
                <a:rPr lang="en-US" sz="1900" b="1">
                  <a:solidFill>
                    <a:srgbClr val="000000"/>
                  </a:solidFill>
                  <a:latin typeface="Arial Bold"/>
                  <a:ea typeface="Arial Bold"/>
                  <a:cs typeface="Arial Bold"/>
                  <a:sym typeface="Arial Bold"/>
                </a:rPr>
                <a:t>gets smarter</a:t>
              </a:r>
              <a:r>
                <a:rPr lang="en-US" sz="1900">
                  <a:solidFill>
                    <a:srgbClr val="000000"/>
                  </a:solidFill>
                  <a:latin typeface="Arial"/>
                  <a:ea typeface="Arial"/>
                  <a:cs typeface="Arial"/>
                  <a:sym typeface="Arial"/>
                </a:rPr>
                <a:t> with every transaction</a:t>
              </a:r>
            </a:p>
            <a:p>
              <a:pPr algn="just">
                <a:lnSpc>
                  <a:spcPts val="2439"/>
                </a:lnSpc>
              </a:pPr>
              <a:endParaRPr lang="en-US" sz="1900">
                <a:solidFill>
                  <a:srgbClr val="000000"/>
                </a:solidFill>
                <a:latin typeface="Arial"/>
                <a:ea typeface="Arial"/>
                <a:cs typeface="Arial"/>
                <a:sym typeface="Arial"/>
              </a:endParaRPr>
            </a:p>
          </p:txBody>
        </p:sp>
      </p:grpSp>
      <p:sp>
        <p:nvSpPr>
          <p:cNvPr id="54" name="TextBox 54"/>
          <p:cNvSpPr txBox="1"/>
          <p:nvPr/>
        </p:nvSpPr>
        <p:spPr>
          <a:xfrm>
            <a:off x="1056603" y="1702140"/>
            <a:ext cx="8957370" cy="885596"/>
          </a:xfrm>
          <a:prstGeom prst="rect">
            <a:avLst/>
          </a:prstGeom>
        </p:spPr>
        <p:txBody>
          <a:bodyPr lIns="0" tIns="0" rIns="0" bIns="0" rtlCol="0" anchor="t">
            <a:spAutoFit/>
          </a:bodyPr>
          <a:lstStyle/>
          <a:p>
            <a:pPr algn="just">
              <a:lnSpc>
                <a:spcPts val="3466"/>
              </a:lnSpc>
            </a:pPr>
            <a:r>
              <a:rPr lang="en-US" sz="2700" b="1">
                <a:solidFill>
                  <a:srgbClr val="000000"/>
                </a:solidFill>
                <a:latin typeface="Arial Bold"/>
                <a:ea typeface="Arial Bold"/>
                <a:cs typeface="Arial Bold"/>
                <a:sym typeface="Arial Bold"/>
              </a:rPr>
              <a:t>3.  Outline of Unique &amp; Innovative Solution</a:t>
            </a:r>
          </a:p>
          <a:p>
            <a:pPr algn="just">
              <a:lnSpc>
                <a:spcPts val="3466"/>
              </a:lnSpc>
            </a:pPr>
            <a:endParaRPr lang="en-US" sz="2700" b="1">
              <a:solidFill>
                <a:srgbClr val="000000"/>
              </a:solidFill>
              <a:latin typeface="Arial Bold"/>
              <a:ea typeface="Arial Bold"/>
              <a:cs typeface="Arial Bold"/>
              <a:sym typeface="Arial Bold"/>
            </a:endParaRPr>
          </a:p>
        </p:txBody>
      </p:sp>
      <p:sp>
        <p:nvSpPr>
          <p:cNvPr id="55" name="TextBox 55"/>
          <p:cNvSpPr txBox="1"/>
          <p:nvPr/>
        </p:nvSpPr>
        <p:spPr>
          <a:xfrm>
            <a:off x="2878204" y="2344554"/>
            <a:ext cx="6268015" cy="509855"/>
          </a:xfrm>
          <a:prstGeom prst="rect">
            <a:avLst/>
          </a:prstGeom>
        </p:spPr>
        <p:txBody>
          <a:bodyPr lIns="0" tIns="0" rIns="0" bIns="0" rtlCol="0" anchor="t">
            <a:spAutoFit/>
          </a:bodyPr>
          <a:lstStyle/>
          <a:p>
            <a:pPr algn="ctr">
              <a:lnSpc>
                <a:spcPts val="3980"/>
              </a:lnSpc>
              <a:spcBef>
                <a:spcPct val="0"/>
              </a:spcBef>
            </a:pPr>
            <a:r>
              <a:rPr lang="en-US" sz="3099" b="1" u="sng">
                <a:solidFill>
                  <a:srgbClr val="F26522"/>
                </a:solidFill>
                <a:latin typeface="Arial Bold"/>
                <a:ea typeface="Arial Bold"/>
                <a:cs typeface="Arial Bold"/>
                <a:sym typeface="Arial Bold"/>
              </a:rPr>
              <a:t>A 3-in-1 Smart Detection Engine</a:t>
            </a:r>
          </a:p>
        </p:txBody>
      </p:sp>
      <p:sp>
        <p:nvSpPr>
          <p:cNvPr id="56" name="TextBox 56"/>
          <p:cNvSpPr txBox="1"/>
          <p:nvPr/>
        </p:nvSpPr>
        <p:spPr>
          <a:xfrm>
            <a:off x="11108631" y="2344554"/>
            <a:ext cx="5867221" cy="509854"/>
          </a:xfrm>
          <a:prstGeom prst="rect">
            <a:avLst/>
          </a:prstGeom>
        </p:spPr>
        <p:txBody>
          <a:bodyPr lIns="0" tIns="0" rIns="0" bIns="0" rtlCol="0" anchor="t">
            <a:spAutoFit/>
          </a:bodyPr>
          <a:lstStyle/>
          <a:p>
            <a:pPr algn="ctr">
              <a:lnSpc>
                <a:spcPts val="3980"/>
              </a:lnSpc>
              <a:spcBef>
                <a:spcPct val="0"/>
              </a:spcBef>
            </a:pPr>
            <a:r>
              <a:rPr lang="en-US" sz="3099" b="1" u="sng">
                <a:solidFill>
                  <a:srgbClr val="F26522"/>
                </a:solidFill>
                <a:latin typeface="Arial Bold"/>
                <a:ea typeface="Arial Bold"/>
                <a:cs typeface="Arial Bold"/>
                <a:sym typeface="Arial Bold"/>
              </a:rPr>
              <a:t>Self-Learning Decision Engine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13973" y="250030"/>
            <a:ext cx="1094658" cy="1144370"/>
            <a:chOff x="0" y="0"/>
            <a:chExt cx="1459544" cy="1525826"/>
          </a:xfrm>
        </p:grpSpPr>
        <p:sp>
          <p:nvSpPr>
            <p:cNvPr id="3" name="Freeform 3" descr="iba.png"/>
            <p:cNvSpPr/>
            <p:nvPr/>
          </p:nvSpPr>
          <p:spPr>
            <a:xfrm>
              <a:off x="0" y="0"/>
              <a:ext cx="1459484" cy="1525778"/>
            </a:xfrm>
            <a:custGeom>
              <a:avLst/>
              <a:gdLst/>
              <a:ahLst/>
              <a:cxnLst/>
              <a:rect l="l" t="t" r="r" b="b"/>
              <a:pathLst>
                <a:path w="1459484" h="1525778">
                  <a:moveTo>
                    <a:pt x="0" y="0"/>
                  </a:moveTo>
                  <a:lnTo>
                    <a:pt x="1459484" y="0"/>
                  </a:lnTo>
                  <a:lnTo>
                    <a:pt x="1459484" y="1525778"/>
                  </a:lnTo>
                  <a:lnTo>
                    <a:pt x="0" y="1525778"/>
                  </a:lnTo>
                  <a:lnTo>
                    <a:pt x="0" y="0"/>
                  </a:lnTo>
                  <a:close/>
                </a:path>
              </a:pathLst>
            </a:custGeom>
            <a:blipFill>
              <a:blip r:embed="rId2"/>
              <a:stretch>
                <a:fillRect l="-1055" r="-1059" b="-3"/>
              </a:stretch>
            </a:blipFill>
          </p:spPr>
          <p:txBody>
            <a:bodyPr/>
            <a:lstStyle/>
            <a:p>
              <a:endParaRPr lang="en-US"/>
            </a:p>
          </p:txBody>
        </p:sp>
      </p:grpSp>
      <p:grpSp>
        <p:nvGrpSpPr>
          <p:cNvPr id="4" name="Group 4"/>
          <p:cNvGrpSpPr/>
          <p:nvPr/>
        </p:nvGrpSpPr>
        <p:grpSpPr>
          <a:xfrm>
            <a:off x="7907969" y="257175"/>
            <a:ext cx="1238250" cy="1128712"/>
            <a:chOff x="0" y="0"/>
            <a:chExt cx="1651000" cy="1504950"/>
          </a:xfrm>
        </p:grpSpPr>
        <p:sp>
          <p:nvSpPr>
            <p:cNvPr id="5" name="Freeform 5" descr="iit_red.jpg"/>
            <p:cNvSpPr/>
            <p:nvPr/>
          </p:nvSpPr>
          <p:spPr>
            <a:xfrm>
              <a:off x="0" y="0"/>
              <a:ext cx="1651000" cy="1504950"/>
            </a:xfrm>
            <a:custGeom>
              <a:avLst/>
              <a:gdLst/>
              <a:ahLst/>
              <a:cxnLst/>
              <a:rect l="l" t="t" r="r" b="b"/>
              <a:pathLst>
                <a:path w="1651000" h="1504950">
                  <a:moveTo>
                    <a:pt x="0" y="0"/>
                  </a:moveTo>
                  <a:lnTo>
                    <a:pt x="1651000" y="0"/>
                  </a:lnTo>
                  <a:lnTo>
                    <a:pt x="1651000" y="1504950"/>
                  </a:lnTo>
                  <a:lnTo>
                    <a:pt x="0" y="1504950"/>
                  </a:lnTo>
                  <a:lnTo>
                    <a:pt x="0" y="0"/>
                  </a:lnTo>
                  <a:close/>
                </a:path>
              </a:pathLst>
            </a:custGeom>
            <a:blipFill>
              <a:blip r:embed="rId3"/>
              <a:stretch>
                <a:fillRect t="-2228" b="-2228"/>
              </a:stretch>
            </a:blipFill>
          </p:spPr>
          <p:txBody>
            <a:bodyPr/>
            <a:lstStyle/>
            <a:p>
              <a:endParaRPr lang="en-US"/>
            </a:p>
          </p:txBody>
        </p:sp>
      </p:grpSp>
      <p:grpSp>
        <p:nvGrpSpPr>
          <p:cNvPr id="6" name="Group 6"/>
          <p:cNvGrpSpPr/>
          <p:nvPr/>
        </p:nvGrpSpPr>
        <p:grpSpPr>
          <a:xfrm>
            <a:off x="12375129" y="257175"/>
            <a:ext cx="3886200" cy="1128712"/>
            <a:chOff x="0" y="0"/>
            <a:chExt cx="5181600" cy="1504950"/>
          </a:xfrm>
        </p:grpSpPr>
        <p:sp>
          <p:nvSpPr>
            <p:cNvPr id="7" name="Freeform 7" descr="dfs.png"/>
            <p:cNvSpPr/>
            <p:nvPr/>
          </p:nvSpPr>
          <p:spPr>
            <a:xfrm>
              <a:off x="0" y="0"/>
              <a:ext cx="5181600" cy="1504950"/>
            </a:xfrm>
            <a:custGeom>
              <a:avLst/>
              <a:gdLst/>
              <a:ahLst/>
              <a:cxnLst/>
              <a:rect l="l" t="t" r="r" b="b"/>
              <a:pathLst>
                <a:path w="5181600" h="1504950">
                  <a:moveTo>
                    <a:pt x="0" y="0"/>
                  </a:moveTo>
                  <a:lnTo>
                    <a:pt x="5181600" y="0"/>
                  </a:lnTo>
                  <a:lnTo>
                    <a:pt x="5181600" y="1504950"/>
                  </a:lnTo>
                  <a:lnTo>
                    <a:pt x="0" y="1504950"/>
                  </a:lnTo>
                  <a:lnTo>
                    <a:pt x="0" y="0"/>
                  </a:lnTo>
                  <a:close/>
                </a:path>
              </a:pathLst>
            </a:custGeom>
            <a:blipFill>
              <a:blip r:embed="rId4"/>
              <a:stretch>
                <a:fillRect t="-4227" b="-4227"/>
              </a:stretch>
            </a:blipFill>
          </p:spPr>
          <p:txBody>
            <a:bodyPr/>
            <a:lstStyle/>
            <a:p>
              <a:endParaRPr lang="en-US"/>
            </a:p>
          </p:txBody>
        </p:sp>
      </p:grpSp>
      <p:sp>
        <p:nvSpPr>
          <p:cNvPr id="8" name="Freeform 8"/>
          <p:cNvSpPr/>
          <p:nvPr/>
        </p:nvSpPr>
        <p:spPr>
          <a:xfrm>
            <a:off x="2058966" y="252412"/>
            <a:ext cx="4572000" cy="1138238"/>
          </a:xfrm>
          <a:custGeom>
            <a:avLst/>
            <a:gdLst/>
            <a:ahLst/>
            <a:cxnLst/>
            <a:rect l="l" t="t" r="r" b="b"/>
            <a:pathLst>
              <a:path w="4572000" h="1138238">
                <a:moveTo>
                  <a:pt x="0" y="0"/>
                </a:moveTo>
                <a:lnTo>
                  <a:pt x="4572000" y="0"/>
                </a:lnTo>
                <a:lnTo>
                  <a:pt x="4572000" y="1138238"/>
                </a:lnTo>
                <a:lnTo>
                  <a:pt x="0" y="1138238"/>
                </a:lnTo>
                <a:lnTo>
                  <a:pt x="0" y="0"/>
                </a:lnTo>
                <a:close/>
              </a:path>
            </a:pathLst>
          </a:custGeom>
          <a:blipFill>
            <a:blip r:embed="rId5">
              <a:extLst>
                <a:ext uri="{96DAC541-7B7A-43D3-8B79-37D633B846F1}">
                  <asvg:svgBlip xmlns:asvg="http://schemas.microsoft.com/office/drawing/2016/SVG/main" r:embed="rId6"/>
                </a:ext>
              </a:extLst>
            </a:blip>
            <a:stretch>
              <a:fillRect l="-621" r="-621"/>
            </a:stretch>
          </a:blipFill>
        </p:spPr>
        <p:txBody>
          <a:bodyPr/>
          <a:lstStyle/>
          <a:p>
            <a:endParaRPr lang="en-US"/>
          </a:p>
        </p:txBody>
      </p:sp>
      <p:grpSp>
        <p:nvGrpSpPr>
          <p:cNvPr id="9" name="Group 9"/>
          <p:cNvGrpSpPr/>
          <p:nvPr/>
        </p:nvGrpSpPr>
        <p:grpSpPr>
          <a:xfrm>
            <a:off x="347368" y="2513110"/>
            <a:ext cx="5838653" cy="4617131"/>
            <a:chOff x="0" y="0"/>
            <a:chExt cx="7784871" cy="6156175"/>
          </a:xfrm>
        </p:grpSpPr>
        <p:sp>
          <p:nvSpPr>
            <p:cNvPr id="10" name="Freeform 10"/>
            <p:cNvSpPr/>
            <p:nvPr/>
          </p:nvSpPr>
          <p:spPr>
            <a:xfrm>
              <a:off x="1818977" y="0"/>
              <a:ext cx="5965893" cy="6156175"/>
            </a:xfrm>
            <a:custGeom>
              <a:avLst/>
              <a:gdLst/>
              <a:ahLst/>
              <a:cxnLst/>
              <a:rect l="l" t="t" r="r" b="b"/>
              <a:pathLst>
                <a:path w="5965893" h="6156175">
                  <a:moveTo>
                    <a:pt x="0" y="0"/>
                  </a:moveTo>
                  <a:lnTo>
                    <a:pt x="5965894" y="0"/>
                  </a:lnTo>
                  <a:lnTo>
                    <a:pt x="5965894" y="6156175"/>
                  </a:lnTo>
                  <a:lnTo>
                    <a:pt x="0" y="61561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TextBox 11"/>
            <p:cNvSpPr txBox="1"/>
            <p:nvPr/>
          </p:nvSpPr>
          <p:spPr>
            <a:xfrm>
              <a:off x="2421721" y="347631"/>
              <a:ext cx="4697820" cy="1007733"/>
            </a:xfrm>
            <a:prstGeom prst="rect">
              <a:avLst/>
            </a:prstGeom>
          </p:spPr>
          <p:txBody>
            <a:bodyPr lIns="0" tIns="0" rIns="0" bIns="0" rtlCol="0" anchor="t">
              <a:spAutoFit/>
            </a:bodyPr>
            <a:lstStyle/>
            <a:p>
              <a:pPr algn="ctr">
                <a:lnSpc>
                  <a:spcPts val="2003"/>
                </a:lnSpc>
                <a:spcBef>
                  <a:spcPct val="0"/>
                </a:spcBef>
              </a:pPr>
              <a:r>
                <a:rPr lang="en-US" sz="1560" b="1">
                  <a:solidFill>
                    <a:srgbClr val="000000"/>
                  </a:solidFill>
                  <a:latin typeface="Arial Bold"/>
                  <a:ea typeface="Arial Bold"/>
                  <a:cs typeface="Arial Bold"/>
                  <a:sym typeface="Arial Bold"/>
                </a:rPr>
                <a:t>Banks</a:t>
              </a:r>
              <a:r>
                <a:rPr lang="en-US" sz="1560">
                  <a:solidFill>
                    <a:srgbClr val="000000"/>
                  </a:solidFill>
                  <a:latin typeface="Arial"/>
                  <a:ea typeface="Arial"/>
                  <a:cs typeface="Arial"/>
                  <a:sym typeface="Arial"/>
                </a:rPr>
                <a:t>, </a:t>
              </a:r>
              <a:r>
                <a:rPr lang="en-US" sz="1560" b="1">
                  <a:solidFill>
                    <a:srgbClr val="000000"/>
                  </a:solidFill>
                  <a:latin typeface="Arial Bold"/>
                  <a:ea typeface="Arial Bold"/>
                  <a:cs typeface="Arial Bold"/>
                  <a:sym typeface="Arial Bold"/>
                </a:rPr>
                <a:t>NBFCs</a:t>
              </a:r>
              <a:r>
                <a:rPr lang="en-US" sz="1560">
                  <a:solidFill>
                    <a:srgbClr val="000000"/>
                  </a:solidFill>
                  <a:latin typeface="Arial"/>
                  <a:ea typeface="Arial"/>
                  <a:cs typeface="Arial"/>
                  <a:sym typeface="Arial"/>
                </a:rPr>
                <a:t>, </a:t>
              </a:r>
              <a:r>
                <a:rPr lang="en-US" sz="1560" b="1">
                  <a:solidFill>
                    <a:srgbClr val="000000"/>
                  </a:solidFill>
                  <a:latin typeface="Arial Bold"/>
                  <a:ea typeface="Arial Bold"/>
                  <a:cs typeface="Arial Bold"/>
                  <a:sym typeface="Arial Bold"/>
                </a:rPr>
                <a:t>fintechs</a:t>
              </a:r>
              <a:r>
                <a:rPr lang="en-US" sz="1560">
                  <a:solidFill>
                    <a:srgbClr val="000000"/>
                  </a:solidFill>
                  <a:latin typeface="Arial"/>
                  <a:ea typeface="Arial"/>
                  <a:cs typeface="Arial"/>
                  <a:sym typeface="Arial"/>
                </a:rPr>
                <a:t>, and </a:t>
              </a:r>
              <a:r>
                <a:rPr lang="en-US" sz="1560" b="1">
                  <a:solidFill>
                    <a:srgbClr val="000000"/>
                  </a:solidFill>
                  <a:latin typeface="Arial Bold"/>
                  <a:ea typeface="Arial Bold"/>
                  <a:cs typeface="Arial Bold"/>
                  <a:sym typeface="Arial Bold"/>
                </a:rPr>
                <a:t>payment service providers (PSPs) </a:t>
              </a:r>
              <a:r>
                <a:rPr lang="en-US" sz="1560">
                  <a:solidFill>
                    <a:srgbClr val="000000"/>
                  </a:solidFill>
                  <a:latin typeface="Arial"/>
                  <a:ea typeface="Arial"/>
                  <a:cs typeface="Arial"/>
                  <a:sym typeface="Arial"/>
                </a:rPr>
                <a:t>handling millions of daily transactions </a:t>
              </a:r>
            </a:p>
          </p:txBody>
        </p:sp>
        <p:sp>
          <p:nvSpPr>
            <p:cNvPr id="12" name="TextBox 12"/>
            <p:cNvSpPr txBox="1"/>
            <p:nvPr/>
          </p:nvSpPr>
          <p:spPr>
            <a:xfrm>
              <a:off x="2798324" y="2203692"/>
              <a:ext cx="4007199" cy="874396"/>
            </a:xfrm>
            <a:prstGeom prst="rect">
              <a:avLst/>
            </a:prstGeom>
          </p:spPr>
          <p:txBody>
            <a:bodyPr lIns="0" tIns="0" rIns="0" bIns="0" rtlCol="0" anchor="t">
              <a:spAutoFit/>
            </a:bodyPr>
            <a:lstStyle/>
            <a:p>
              <a:pPr algn="ctr">
                <a:lnSpc>
                  <a:spcPts val="1754"/>
                </a:lnSpc>
                <a:spcBef>
                  <a:spcPct val="0"/>
                </a:spcBef>
              </a:pPr>
              <a:r>
                <a:rPr lang="en-US" sz="1366">
                  <a:solidFill>
                    <a:srgbClr val="000000"/>
                  </a:solidFill>
                  <a:latin typeface="Arial"/>
                  <a:ea typeface="Arial"/>
                  <a:cs typeface="Arial"/>
                  <a:sym typeface="Arial"/>
                </a:rPr>
                <a:t>Rising </a:t>
              </a:r>
              <a:r>
                <a:rPr lang="en-US" sz="1366" b="1">
                  <a:solidFill>
                    <a:srgbClr val="000000"/>
                  </a:solidFill>
                  <a:latin typeface="Arial Bold"/>
                  <a:ea typeface="Arial Bold"/>
                  <a:cs typeface="Arial Bold"/>
                  <a:sym typeface="Arial Bold"/>
                </a:rPr>
                <a:t>fraud losses</a:t>
              </a:r>
              <a:r>
                <a:rPr lang="en-US" sz="1366">
                  <a:solidFill>
                    <a:srgbClr val="000000"/>
                  </a:solidFill>
                  <a:latin typeface="Arial"/>
                  <a:ea typeface="Arial"/>
                  <a:cs typeface="Arial"/>
                  <a:sym typeface="Arial"/>
                </a:rPr>
                <a:t>, </a:t>
              </a:r>
              <a:r>
                <a:rPr lang="en-US" sz="1366" b="1">
                  <a:solidFill>
                    <a:srgbClr val="000000"/>
                  </a:solidFill>
                  <a:latin typeface="Arial Bold"/>
                  <a:ea typeface="Arial Bold"/>
                  <a:cs typeface="Arial Bold"/>
                  <a:sym typeface="Arial Bold"/>
                </a:rPr>
                <a:t>false positives</a:t>
              </a:r>
              <a:r>
                <a:rPr lang="en-US" sz="1366">
                  <a:solidFill>
                    <a:srgbClr val="000000"/>
                  </a:solidFill>
                  <a:latin typeface="Arial"/>
                  <a:ea typeface="Arial"/>
                  <a:cs typeface="Arial"/>
                  <a:sym typeface="Arial"/>
                </a:rPr>
                <a:t> hurting CX, and </a:t>
              </a:r>
              <a:r>
                <a:rPr lang="en-US" sz="1366" b="1">
                  <a:solidFill>
                    <a:srgbClr val="000000"/>
                  </a:solidFill>
                  <a:latin typeface="Arial Bold"/>
                  <a:ea typeface="Arial Bold"/>
                  <a:cs typeface="Arial Bold"/>
                  <a:sym typeface="Arial Bold"/>
                </a:rPr>
                <a:t>outdated rule engines</a:t>
              </a:r>
              <a:r>
                <a:rPr lang="en-US" sz="1366">
                  <a:solidFill>
                    <a:srgbClr val="000000"/>
                  </a:solidFill>
                  <a:latin typeface="Arial"/>
                  <a:ea typeface="Arial"/>
                  <a:cs typeface="Arial"/>
                  <a:sym typeface="Arial"/>
                </a:rPr>
                <a:t> failing to adapt</a:t>
              </a:r>
            </a:p>
          </p:txBody>
        </p:sp>
        <p:sp>
          <p:nvSpPr>
            <p:cNvPr id="13" name="TextBox 13"/>
            <p:cNvSpPr txBox="1"/>
            <p:nvPr/>
          </p:nvSpPr>
          <p:spPr>
            <a:xfrm>
              <a:off x="3391933" y="3696181"/>
              <a:ext cx="2757397" cy="583866"/>
            </a:xfrm>
            <a:prstGeom prst="rect">
              <a:avLst/>
            </a:prstGeom>
          </p:spPr>
          <p:txBody>
            <a:bodyPr lIns="0" tIns="0" rIns="0" bIns="0" rtlCol="0" anchor="t">
              <a:spAutoFit/>
            </a:bodyPr>
            <a:lstStyle/>
            <a:p>
              <a:pPr algn="ctr">
                <a:lnSpc>
                  <a:spcPts val="1724"/>
                </a:lnSpc>
                <a:spcBef>
                  <a:spcPct val="0"/>
                </a:spcBef>
              </a:pPr>
              <a:r>
                <a:rPr lang="en-US" sz="1342" b="1">
                  <a:solidFill>
                    <a:srgbClr val="000000"/>
                  </a:solidFill>
                  <a:latin typeface="Arial Bold"/>
                  <a:ea typeface="Arial Bold"/>
                  <a:cs typeface="Arial Bold"/>
                  <a:sym typeface="Arial Bold"/>
                </a:rPr>
                <a:t>Hybrid AI engine + Reinforcement Learning</a:t>
              </a:r>
            </a:p>
          </p:txBody>
        </p:sp>
        <p:sp>
          <p:nvSpPr>
            <p:cNvPr id="14" name="TextBox 14"/>
            <p:cNvSpPr txBox="1"/>
            <p:nvPr/>
          </p:nvSpPr>
          <p:spPr>
            <a:xfrm>
              <a:off x="3830926" y="4907705"/>
              <a:ext cx="1879411" cy="500521"/>
            </a:xfrm>
            <a:prstGeom prst="rect">
              <a:avLst/>
            </a:prstGeom>
          </p:spPr>
          <p:txBody>
            <a:bodyPr lIns="0" tIns="0" rIns="0" bIns="0" rtlCol="0" anchor="t">
              <a:spAutoFit/>
            </a:bodyPr>
            <a:lstStyle/>
            <a:p>
              <a:pPr algn="ctr">
                <a:lnSpc>
                  <a:spcPts val="1494"/>
                </a:lnSpc>
                <a:spcBef>
                  <a:spcPct val="0"/>
                </a:spcBef>
              </a:pPr>
              <a:r>
                <a:rPr lang="en-US" sz="1164" b="1">
                  <a:solidFill>
                    <a:srgbClr val="000000"/>
                  </a:solidFill>
                  <a:latin typeface="Arial Bold"/>
                  <a:ea typeface="Arial Bold"/>
                  <a:cs typeface="Arial Bold"/>
                  <a:sym typeface="Arial Bold"/>
                </a:rPr>
                <a:t>SaaS + Enterprise</a:t>
              </a:r>
            </a:p>
            <a:p>
              <a:pPr algn="ctr">
                <a:lnSpc>
                  <a:spcPts val="1494"/>
                </a:lnSpc>
                <a:spcBef>
                  <a:spcPct val="0"/>
                </a:spcBef>
              </a:pPr>
              <a:r>
                <a:rPr lang="en-US" sz="1164" b="1">
                  <a:solidFill>
                    <a:srgbClr val="000000"/>
                  </a:solidFill>
                  <a:latin typeface="Arial Bold"/>
                  <a:ea typeface="Arial Bold"/>
                  <a:cs typeface="Arial Bold"/>
                  <a:sym typeface="Arial Bold"/>
                </a:rPr>
                <a:t>Licenses + Services</a:t>
              </a:r>
            </a:p>
          </p:txBody>
        </p:sp>
        <p:sp>
          <p:nvSpPr>
            <p:cNvPr id="15" name="TextBox 15"/>
            <p:cNvSpPr txBox="1"/>
            <p:nvPr/>
          </p:nvSpPr>
          <p:spPr>
            <a:xfrm>
              <a:off x="251418" y="564568"/>
              <a:ext cx="1421031" cy="564334"/>
            </a:xfrm>
            <a:prstGeom prst="rect">
              <a:avLst/>
            </a:prstGeom>
          </p:spPr>
          <p:txBody>
            <a:bodyPr lIns="0" tIns="0" rIns="0" bIns="0" rtlCol="0" anchor="t">
              <a:spAutoFit/>
            </a:bodyPr>
            <a:lstStyle/>
            <a:p>
              <a:pPr algn="ctr">
                <a:lnSpc>
                  <a:spcPts val="3342"/>
                </a:lnSpc>
                <a:spcBef>
                  <a:spcPct val="0"/>
                </a:spcBef>
              </a:pPr>
              <a:r>
                <a:rPr lang="en-US" sz="2603" b="1">
                  <a:solidFill>
                    <a:srgbClr val="0077B6"/>
                  </a:solidFill>
                  <a:latin typeface="Arial Bold"/>
                  <a:ea typeface="Arial Bold"/>
                  <a:cs typeface="Arial Bold"/>
                  <a:sym typeface="Arial Bold"/>
                </a:rPr>
                <a:t>Market</a:t>
              </a:r>
            </a:p>
          </p:txBody>
        </p:sp>
        <p:sp>
          <p:nvSpPr>
            <p:cNvPr id="16" name="TextBox 16"/>
            <p:cNvSpPr txBox="1"/>
            <p:nvPr/>
          </p:nvSpPr>
          <p:spPr>
            <a:xfrm>
              <a:off x="0" y="2353960"/>
              <a:ext cx="2400383" cy="564334"/>
            </a:xfrm>
            <a:prstGeom prst="rect">
              <a:avLst/>
            </a:prstGeom>
          </p:spPr>
          <p:txBody>
            <a:bodyPr lIns="0" tIns="0" rIns="0" bIns="0" rtlCol="0" anchor="t">
              <a:spAutoFit/>
            </a:bodyPr>
            <a:lstStyle/>
            <a:p>
              <a:pPr algn="ctr">
                <a:lnSpc>
                  <a:spcPts val="3342"/>
                </a:lnSpc>
                <a:spcBef>
                  <a:spcPct val="0"/>
                </a:spcBef>
              </a:pPr>
              <a:r>
                <a:rPr lang="en-US" sz="2603" b="1">
                  <a:solidFill>
                    <a:srgbClr val="0077B6"/>
                  </a:solidFill>
                  <a:latin typeface="Arial Bold"/>
                  <a:ea typeface="Arial Bold"/>
                  <a:cs typeface="Arial Bold"/>
                  <a:sym typeface="Arial Bold"/>
                </a:rPr>
                <a:t>Pain Points</a:t>
              </a:r>
            </a:p>
          </p:txBody>
        </p:sp>
        <p:sp>
          <p:nvSpPr>
            <p:cNvPr id="17" name="TextBox 17"/>
            <p:cNvSpPr txBox="1"/>
            <p:nvPr/>
          </p:nvSpPr>
          <p:spPr>
            <a:xfrm>
              <a:off x="1035523" y="3715713"/>
              <a:ext cx="1762802" cy="564334"/>
            </a:xfrm>
            <a:prstGeom prst="rect">
              <a:avLst/>
            </a:prstGeom>
          </p:spPr>
          <p:txBody>
            <a:bodyPr lIns="0" tIns="0" rIns="0" bIns="0" rtlCol="0" anchor="t">
              <a:spAutoFit/>
            </a:bodyPr>
            <a:lstStyle/>
            <a:p>
              <a:pPr algn="ctr">
                <a:lnSpc>
                  <a:spcPts val="3342"/>
                </a:lnSpc>
                <a:spcBef>
                  <a:spcPct val="0"/>
                </a:spcBef>
              </a:pPr>
              <a:r>
                <a:rPr lang="en-US" sz="2603" b="1">
                  <a:solidFill>
                    <a:srgbClr val="0077B6"/>
                  </a:solidFill>
                  <a:latin typeface="Arial Bold"/>
                  <a:ea typeface="Arial Bold"/>
                  <a:cs typeface="Arial Bold"/>
                  <a:sym typeface="Arial Bold"/>
                </a:rPr>
                <a:t>Solution</a:t>
              </a:r>
            </a:p>
          </p:txBody>
        </p:sp>
        <p:sp>
          <p:nvSpPr>
            <p:cNvPr id="18" name="TextBox 18"/>
            <p:cNvSpPr txBox="1"/>
            <p:nvPr/>
          </p:nvSpPr>
          <p:spPr>
            <a:xfrm>
              <a:off x="1200192" y="4866274"/>
              <a:ext cx="1837529" cy="564334"/>
            </a:xfrm>
            <a:prstGeom prst="rect">
              <a:avLst/>
            </a:prstGeom>
          </p:spPr>
          <p:txBody>
            <a:bodyPr lIns="0" tIns="0" rIns="0" bIns="0" rtlCol="0" anchor="t">
              <a:spAutoFit/>
            </a:bodyPr>
            <a:lstStyle/>
            <a:p>
              <a:pPr algn="ctr">
                <a:lnSpc>
                  <a:spcPts val="3342"/>
                </a:lnSpc>
                <a:spcBef>
                  <a:spcPct val="0"/>
                </a:spcBef>
              </a:pPr>
              <a:r>
                <a:rPr lang="en-US" sz="2603" b="1">
                  <a:solidFill>
                    <a:srgbClr val="0077B6"/>
                  </a:solidFill>
                  <a:latin typeface="Arial Bold"/>
                  <a:ea typeface="Arial Bold"/>
                  <a:cs typeface="Arial Bold"/>
                  <a:sym typeface="Arial Bold"/>
                </a:rPr>
                <a:t>Revenue</a:t>
              </a:r>
            </a:p>
          </p:txBody>
        </p:sp>
      </p:grpSp>
      <p:grpSp>
        <p:nvGrpSpPr>
          <p:cNvPr id="19" name="Group 19"/>
          <p:cNvGrpSpPr/>
          <p:nvPr/>
        </p:nvGrpSpPr>
        <p:grpSpPr>
          <a:xfrm>
            <a:off x="4367900" y="7824500"/>
            <a:ext cx="2823923" cy="2040466"/>
            <a:chOff x="0" y="0"/>
            <a:chExt cx="3765230" cy="2720622"/>
          </a:xfrm>
        </p:grpSpPr>
        <p:sp>
          <p:nvSpPr>
            <p:cNvPr id="20" name="Freeform 20"/>
            <p:cNvSpPr/>
            <p:nvPr/>
          </p:nvSpPr>
          <p:spPr>
            <a:xfrm>
              <a:off x="1101660" y="464977"/>
              <a:ext cx="1479228" cy="1479228"/>
            </a:xfrm>
            <a:custGeom>
              <a:avLst/>
              <a:gdLst/>
              <a:ahLst/>
              <a:cxnLst/>
              <a:rect l="l" t="t" r="r" b="b"/>
              <a:pathLst>
                <a:path w="1479228" h="1479228">
                  <a:moveTo>
                    <a:pt x="0" y="0"/>
                  </a:moveTo>
                  <a:lnTo>
                    <a:pt x="1479227" y="0"/>
                  </a:lnTo>
                  <a:lnTo>
                    <a:pt x="1479227" y="1479228"/>
                  </a:lnTo>
                  <a:lnTo>
                    <a:pt x="0" y="147922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1" name="TextBox 21"/>
            <p:cNvSpPr txBox="1"/>
            <p:nvPr/>
          </p:nvSpPr>
          <p:spPr>
            <a:xfrm>
              <a:off x="169304" y="826675"/>
              <a:ext cx="849083" cy="238961"/>
            </a:xfrm>
            <a:prstGeom prst="rect">
              <a:avLst/>
            </a:prstGeom>
          </p:spPr>
          <p:txBody>
            <a:bodyPr lIns="0" tIns="0" rIns="0" bIns="0" rtlCol="0" anchor="t">
              <a:spAutoFit/>
            </a:bodyPr>
            <a:lstStyle/>
            <a:p>
              <a:pPr algn="ctr">
                <a:lnSpc>
                  <a:spcPts val="1430"/>
                </a:lnSpc>
                <a:spcBef>
                  <a:spcPct val="0"/>
                </a:spcBef>
              </a:pPr>
              <a:r>
                <a:rPr lang="en-US" sz="1113" b="1">
                  <a:solidFill>
                    <a:srgbClr val="000000"/>
                  </a:solidFill>
                  <a:latin typeface="Arial Bold"/>
                  <a:ea typeface="Arial Bold"/>
                  <a:cs typeface="Arial Bold"/>
                  <a:sym typeface="Arial Bold"/>
                </a:rPr>
                <a:t>Precision</a:t>
              </a:r>
            </a:p>
          </p:txBody>
        </p:sp>
        <p:sp>
          <p:nvSpPr>
            <p:cNvPr id="22" name="TextBox 22"/>
            <p:cNvSpPr txBox="1"/>
            <p:nvPr/>
          </p:nvSpPr>
          <p:spPr>
            <a:xfrm>
              <a:off x="1018387" y="226016"/>
              <a:ext cx="555706" cy="238961"/>
            </a:xfrm>
            <a:prstGeom prst="rect">
              <a:avLst/>
            </a:prstGeom>
          </p:spPr>
          <p:txBody>
            <a:bodyPr lIns="0" tIns="0" rIns="0" bIns="0" rtlCol="0" anchor="t">
              <a:spAutoFit/>
            </a:bodyPr>
            <a:lstStyle/>
            <a:p>
              <a:pPr algn="ctr">
                <a:lnSpc>
                  <a:spcPts val="1430"/>
                </a:lnSpc>
                <a:spcBef>
                  <a:spcPct val="0"/>
                </a:spcBef>
              </a:pPr>
              <a:r>
                <a:rPr lang="en-US" sz="1113" b="1">
                  <a:solidFill>
                    <a:srgbClr val="000000"/>
                  </a:solidFill>
                  <a:latin typeface="Arial Bold"/>
                  <a:ea typeface="Arial Bold"/>
                  <a:cs typeface="Arial Bold"/>
                  <a:sym typeface="Arial Bold"/>
                </a:rPr>
                <a:t>Recall</a:t>
              </a:r>
            </a:p>
          </p:txBody>
        </p:sp>
        <p:sp>
          <p:nvSpPr>
            <p:cNvPr id="23" name="TextBox 23"/>
            <p:cNvSpPr txBox="1"/>
            <p:nvPr/>
          </p:nvSpPr>
          <p:spPr>
            <a:xfrm>
              <a:off x="2096572" y="226016"/>
              <a:ext cx="786197" cy="238961"/>
            </a:xfrm>
            <a:prstGeom prst="rect">
              <a:avLst/>
            </a:prstGeom>
          </p:spPr>
          <p:txBody>
            <a:bodyPr lIns="0" tIns="0" rIns="0" bIns="0" rtlCol="0" anchor="t">
              <a:spAutoFit/>
            </a:bodyPr>
            <a:lstStyle/>
            <a:p>
              <a:pPr algn="ctr">
                <a:lnSpc>
                  <a:spcPts val="1430"/>
                </a:lnSpc>
                <a:spcBef>
                  <a:spcPct val="0"/>
                </a:spcBef>
              </a:pPr>
              <a:r>
                <a:rPr lang="en-US" sz="1113" b="1">
                  <a:solidFill>
                    <a:srgbClr val="000000"/>
                  </a:solidFill>
                  <a:latin typeface="Arial Bold"/>
                  <a:ea typeface="Arial Bold"/>
                  <a:cs typeface="Arial Bold"/>
                  <a:sym typeface="Arial Bold"/>
                </a:rPr>
                <a:t>F1-score</a:t>
              </a:r>
            </a:p>
          </p:txBody>
        </p:sp>
        <p:sp>
          <p:nvSpPr>
            <p:cNvPr id="24" name="TextBox 24"/>
            <p:cNvSpPr txBox="1"/>
            <p:nvPr/>
          </p:nvSpPr>
          <p:spPr>
            <a:xfrm>
              <a:off x="2580887" y="716720"/>
              <a:ext cx="733416" cy="238961"/>
            </a:xfrm>
            <a:prstGeom prst="rect">
              <a:avLst/>
            </a:prstGeom>
          </p:spPr>
          <p:txBody>
            <a:bodyPr lIns="0" tIns="0" rIns="0" bIns="0" rtlCol="0" anchor="t">
              <a:spAutoFit/>
            </a:bodyPr>
            <a:lstStyle/>
            <a:p>
              <a:pPr algn="ctr">
                <a:lnSpc>
                  <a:spcPts val="1430"/>
                </a:lnSpc>
                <a:spcBef>
                  <a:spcPct val="0"/>
                </a:spcBef>
              </a:pPr>
              <a:r>
                <a:rPr lang="en-US" sz="1113" b="1">
                  <a:solidFill>
                    <a:srgbClr val="000000"/>
                  </a:solidFill>
                  <a:latin typeface="Arial Bold"/>
                  <a:ea typeface="Arial Bold"/>
                  <a:cs typeface="Arial Bold"/>
                  <a:sym typeface="Arial Bold"/>
                </a:rPr>
                <a:t>AUC-PR</a:t>
              </a:r>
            </a:p>
          </p:txBody>
        </p:sp>
        <p:grpSp>
          <p:nvGrpSpPr>
            <p:cNvPr id="25" name="Group 25"/>
            <p:cNvGrpSpPr/>
            <p:nvPr/>
          </p:nvGrpSpPr>
          <p:grpSpPr>
            <a:xfrm>
              <a:off x="0" y="0"/>
              <a:ext cx="3765230" cy="2720622"/>
              <a:chOff x="0" y="0"/>
              <a:chExt cx="923385" cy="667205"/>
            </a:xfrm>
          </p:grpSpPr>
          <p:sp>
            <p:nvSpPr>
              <p:cNvPr id="26" name="Freeform 26"/>
              <p:cNvSpPr/>
              <p:nvPr/>
            </p:nvSpPr>
            <p:spPr>
              <a:xfrm>
                <a:off x="0" y="0"/>
                <a:ext cx="923385" cy="667205"/>
              </a:xfrm>
              <a:custGeom>
                <a:avLst/>
                <a:gdLst/>
                <a:ahLst/>
                <a:cxnLst/>
                <a:rect l="l" t="t" r="r" b="b"/>
                <a:pathLst>
                  <a:path w="923385" h="667205">
                    <a:moveTo>
                      <a:pt x="112618" y="0"/>
                    </a:moveTo>
                    <a:lnTo>
                      <a:pt x="810767" y="0"/>
                    </a:lnTo>
                    <a:cubicBezTo>
                      <a:pt x="872964" y="0"/>
                      <a:pt x="923385" y="50421"/>
                      <a:pt x="923385" y="112618"/>
                    </a:cubicBezTo>
                    <a:lnTo>
                      <a:pt x="923385" y="554587"/>
                    </a:lnTo>
                    <a:cubicBezTo>
                      <a:pt x="923385" y="616784"/>
                      <a:pt x="872964" y="667205"/>
                      <a:pt x="810767" y="667205"/>
                    </a:cubicBezTo>
                    <a:lnTo>
                      <a:pt x="112618" y="667205"/>
                    </a:lnTo>
                    <a:cubicBezTo>
                      <a:pt x="82750" y="667205"/>
                      <a:pt x="54105" y="655340"/>
                      <a:pt x="32985" y="634220"/>
                    </a:cubicBezTo>
                    <a:cubicBezTo>
                      <a:pt x="11865" y="613100"/>
                      <a:pt x="0" y="584455"/>
                      <a:pt x="0" y="554587"/>
                    </a:cubicBezTo>
                    <a:lnTo>
                      <a:pt x="0" y="112618"/>
                    </a:lnTo>
                    <a:cubicBezTo>
                      <a:pt x="0" y="50421"/>
                      <a:pt x="50421" y="0"/>
                      <a:pt x="112618" y="0"/>
                    </a:cubicBezTo>
                    <a:close/>
                  </a:path>
                </a:pathLst>
              </a:custGeom>
              <a:solidFill>
                <a:srgbClr val="000000">
                  <a:alpha val="0"/>
                </a:srgbClr>
              </a:solidFill>
              <a:ln w="38100" cap="rnd">
                <a:gradFill>
                  <a:gsLst>
                    <a:gs pos="0">
                      <a:srgbClr val="F19A5C">
                        <a:alpha val="100000"/>
                      </a:srgbClr>
                    </a:gs>
                    <a:gs pos="100000">
                      <a:srgbClr val="F9DB6F">
                        <a:alpha val="100000"/>
                      </a:srgbClr>
                    </a:gs>
                  </a:gsLst>
                  <a:lin ang="0"/>
                </a:gradFill>
                <a:prstDash val="sysDot"/>
                <a:round/>
              </a:ln>
            </p:spPr>
            <p:txBody>
              <a:bodyPr/>
              <a:lstStyle/>
              <a:p>
                <a:endParaRPr lang="en-US"/>
              </a:p>
            </p:txBody>
          </p:sp>
          <p:sp>
            <p:nvSpPr>
              <p:cNvPr id="27" name="TextBox 27"/>
              <p:cNvSpPr txBox="1"/>
              <p:nvPr/>
            </p:nvSpPr>
            <p:spPr>
              <a:xfrm>
                <a:off x="0" y="-38100"/>
                <a:ext cx="923385" cy="705305"/>
              </a:xfrm>
              <a:prstGeom prst="rect">
                <a:avLst/>
              </a:prstGeom>
            </p:spPr>
            <p:txBody>
              <a:bodyPr lIns="50800" tIns="50800" rIns="50800" bIns="50800" rtlCol="0" anchor="ctr"/>
              <a:lstStyle/>
              <a:p>
                <a:pPr algn="ctr">
                  <a:lnSpc>
                    <a:spcPts val="3342"/>
                  </a:lnSpc>
                </a:pPr>
                <a:endParaRPr/>
              </a:p>
            </p:txBody>
          </p:sp>
        </p:grpSp>
        <p:sp>
          <p:nvSpPr>
            <p:cNvPr id="28" name="TextBox 28"/>
            <p:cNvSpPr txBox="1"/>
            <p:nvPr/>
          </p:nvSpPr>
          <p:spPr>
            <a:xfrm>
              <a:off x="172053" y="2086479"/>
              <a:ext cx="3447844" cy="334109"/>
            </a:xfrm>
            <a:prstGeom prst="rect">
              <a:avLst/>
            </a:prstGeom>
          </p:spPr>
          <p:txBody>
            <a:bodyPr lIns="0" tIns="0" rIns="0" bIns="0" rtlCol="0" anchor="t">
              <a:spAutoFit/>
            </a:bodyPr>
            <a:lstStyle/>
            <a:p>
              <a:pPr algn="ctr">
                <a:lnSpc>
                  <a:spcPts val="1968"/>
                </a:lnSpc>
                <a:spcBef>
                  <a:spcPct val="0"/>
                </a:spcBef>
              </a:pPr>
              <a:r>
                <a:rPr lang="en-US" sz="1532" b="1">
                  <a:solidFill>
                    <a:srgbClr val="03045E"/>
                  </a:solidFill>
                  <a:latin typeface="Arial Bold"/>
                  <a:ea typeface="Arial Bold"/>
                  <a:cs typeface="Arial Bold"/>
                  <a:sym typeface="Arial Bold"/>
                </a:rPr>
                <a:t>Key Performance Indicators</a:t>
              </a:r>
            </a:p>
          </p:txBody>
        </p:sp>
      </p:grpSp>
      <p:grpSp>
        <p:nvGrpSpPr>
          <p:cNvPr id="29" name="Group 29"/>
          <p:cNvGrpSpPr/>
          <p:nvPr/>
        </p:nvGrpSpPr>
        <p:grpSpPr>
          <a:xfrm>
            <a:off x="7295792" y="5764738"/>
            <a:ext cx="10493373" cy="4100228"/>
            <a:chOff x="0" y="0"/>
            <a:chExt cx="2763687" cy="1079895"/>
          </a:xfrm>
        </p:grpSpPr>
        <p:sp>
          <p:nvSpPr>
            <p:cNvPr id="30" name="Freeform 30"/>
            <p:cNvSpPr/>
            <p:nvPr/>
          </p:nvSpPr>
          <p:spPr>
            <a:xfrm>
              <a:off x="0" y="0"/>
              <a:ext cx="2763687" cy="1079895"/>
            </a:xfrm>
            <a:custGeom>
              <a:avLst/>
              <a:gdLst/>
              <a:ahLst/>
              <a:cxnLst/>
              <a:rect l="l" t="t" r="r" b="b"/>
              <a:pathLst>
                <a:path w="2763687" h="1079895">
                  <a:moveTo>
                    <a:pt x="37627" y="0"/>
                  </a:moveTo>
                  <a:lnTo>
                    <a:pt x="2726059" y="0"/>
                  </a:lnTo>
                  <a:cubicBezTo>
                    <a:pt x="2736039" y="0"/>
                    <a:pt x="2745609" y="3964"/>
                    <a:pt x="2752666" y="11021"/>
                  </a:cubicBezTo>
                  <a:cubicBezTo>
                    <a:pt x="2759722" y="18077"/>
                    <a:pt x="2763687" y="27648"/>
                    <a:pt x="2763687" y="37627"/>
                  </a:cubicBezTo>
                  <a:lnTo>
                    <a:pt x="2763687" y="1042268"/>
                  </a:lnTo>
                  <a:cubicBezTo>
                    <a:pt x="2763687" y="1052247"/>
                    <a:pt x="2759722" y="1061818"/>
                    <a:pt x="2752666" y="1068875"/>
                  </a:cubicBezTo>
                  <a:cubicBezTo>
                    <a:pt x="2745609" y="1075931"/>
                    <a:pt x="2736039" y="1079895"/>
                    <a:pt x="2726059" y="1079895"/>
                  </a:cubicBezTo>
                  <a:lnTo>
                    <a:pt x="37627" y="1079895"/>
                  </a:lnTo>
                  <a:cubicBezTo>
                    <a:pt x="27648" y="1079895"/>
                    <a:pt x="18077" y="1075931"/>
                    <a:pt x="11021" y="1068875"/>
                  </a:cubicBezTo>
                  <a:cubicBezTo>
                    <a:pt x="3964" y="1061818"/>
                    <a:pt x="0" y="1052247"/>
                    <a:pt x="0" y="1042268"/>
                  </a:cubicBezTo>
                  <a:lnTo>
                    <a:pt x="0" y="37627"/>
                  </a:lnTo>
                  <a:cubicBezTo>
                    <a:pt x="0" y="27648"/>
                    <a:pt x="3964" y="18077"/>
                    <a:pt x="11021" y="11021"/>
                  </a:cubicBezTo>
                  <a:cubicBezTo>
                    <a:pt x="18077" y="3964"/>
                    <a:pt x="27648" y="0"/>
                    <a:pt x="37627" y="0"/>
                  </a:cubicBezTo>
                  <a:close/>
                </a:path>
              </a:pathLst>
            </a:custGeom>
            <a:solidFill>
              <a:srgbClr val="FAFDFD"/>
            </a:solidFill>
            <a:ln w="38100" cap="rnd">
              <a:gradFill>
                <a:gsLst>
                  <a:gs pos="0">
                    <a:srgbClr val="8C52FF">
                      <a:alpha val="100000"/>
                    </a:srgbClr>
                  </a:gs>
                  <a:gs pos="100000">
                    <a:srgbClr val="5CE1E6">
                      <a:alpha val="100000"/>
                    </a:srgbClr>
                  </a:gs>
                </a:gsLst>
                <a:lin ang="0"/>
              </a:gradFill>
              <a:prstDash val="dash"/>
              <a:round/>
            </a:ln>
          </p:spPr>
          <p:txBody>
            <a:bodyPr/>
            <a:lstStyle/>
            <a:p>
              <a:endParaRPr lang="en-US"/>
            </a:p>
          </p:txBody>
        </p:sp>
        <p:sp>
          <p:nvSpPr>
            <p:cNvPr id="31" name="TextBox 31"/>
            <p:cNvSpPr txBox="1"/>
            <p:nvPr/>
          </p:nvSpPr>
          <p:spPr>
            <a:xfrm>
              <a:off x="0" y="-19050"/>
              <a:ext cx="2763687" cy="1098945"/>
            </a:xfrm>
            <a:prstGeom prst="rect">
              <a:avLst/>
            </a:prstGeom>
          </p:spPr>
          <p:txBody>
            <a:bodyPr lIns="50800" tIns="50800" rIns="50800" bIns="50800" rtlCol="0" anchor="ctr"/>
            <a:lstStyle/>
            <a:p>
              <a:pPr algn="ctr">
                <a:lnSpc>
                  <a:spcPts val="2567"/>
                </a:lnSpc>
              </a:pPr>
              <a:r>
                <a:rPr lang="en-US" sz="1999" b="1">
                  <a:solidFill>
                    <a:srgbClr val="5170FF"/>
                  </a:solidFill>
                  <a:latin typeface="Arial Bold"/>
                  <a:ea typeface="Arial Bold"/>
                  <a:cs typeface="Arial Bold"/>
                  <a:sym typeface="Arial Bold"/>
                </a:rPr>
                <a:t>Scalability and Real-time Inference</a:t>
              </a:r>
            </a:p>
            <a:p>
              <a:pPr marL="345441" lvl="1" indent="-172721" algn="l">
                <a:lnSpc>
                  <a:spcPts val="2054"/>
                </a:lnSpc>
                <a:buFont typeface="Arial"/>
                <a:buChar char="•"/>
              </a:pPr>
              <a:r>
                <a:rPr lang="en-US" sz="1600" b="1">
                  <a:solidFill>
                    <a:srgbClr val="000000"/>
                  </a:solidFill>
                  <a:latin typeface="Arial Bold"/>
                  <a:ea typeface="Arial Bold"/>
                  <a:cs typeface="Arial Bold"/>
                  <a:sym typeface="Arial Bold"/>
                </a:rPr>
                <a:t>Ultra-Low Latency: </a:t>
              </a:r>
              <a:r>
                <a:rPr lang="en-US" sz="1600">
                  <a:solidFill>
                    <a:srgbClr val="000000"/>
                  </a:solidFill>
                  <a:latin typeface="Arial"/>
                  <a:ea typeface="Arial"/>
                  <a:cs typeface="Arial"/>
                  <a:sym typeface="Arial"/>
                </a:rPr>
                <a:t>Optimized inference (&lt;100 ms) using NVIDIA Triton servers for concurrent, high-throughput requests.</a:t>
              </a:r>
            </a:p>
            <a:p>
              <a:pPr marL="345441" lvl="1" indent="-172721" algn="l">
                <a:lnSpc>
                  <a:spcPts val="2054"/>
                </a:lnSpc>
                <a:buFont typeface="Arial"/>
                <a:buChar char="•"/>
              </a:pPr>
              <a:r>
                <a:rPr lang="en-US" sz="1600" b="1">
                  <a:solidFill>
                    <a:srgbClr val="000000"/>
                  </a:solidFill>
                  <a:latin typeface="Arial Bold"/>
                  <a:ea typeface="Arial Bold"/>
                  <a:cs typeface="Arial Bold"/>
                  <a:sym typeface="Arial Bold"/>
                </a:rPr>
                <a:t>Model Optimization: </a:t>
              </a:r>
              <a:r>
                <a:rPr lang="en-US" sz="1600">
                  <a:solidFill>
                    <a:srgbClr val="000000"/>
                  </a:solidFill>
                  <a:latin typeface="Arial"/>
                  <a:ea typeface="Arial"/>
                  <a:cs typeface="Arial"/>
                  <a:sym typeface="Arial"/>
                </a:rPr>
                <a:t>Quantization &amp; pruning to reduce compute cost without losing accuracy.</a:t>
              </a:r>
            </a:p>
            <a:p>
              <a:pPr marL="345441" lvl="1" indent="-172721" algn="l">
                <a:lnSpc>
                  <a:spcPts val="2054"/>
                </a:lnSpc>
                <a:buFont typeface="Arial"/>
                <a:buChar char="•"/>
              </a:pPr>
              <a:r>
                <a:rPr lang="en-US" sz="1600" b="1">
                  <a:solidFill>
                    <a:srgbClr val="000000"/>
                  </a:solidFill>
                  <a:latin typeface="Arial Bold"/>
                  <a:ea typeface="Arial Bold"/>
                  <a:cs typeface="Arial Bold"/>
                  <a:sym typeface="Arial Bold"/>
                </a:rPr>
                <a:t>Fast Graph Operations:</a:t>
              </a:r>
              <a:r>
                <a:rPr lang="en-US" sz="1600">
                  <a:solidFill>
                    <a:srgbClr val="000000"/>
                  </a:solidFill>
                  <a:latin typeface="Arial"/>
                  <a:ea typeface="Arial"/>
                  <a:cs typeface="Arial"/>
                  <a:sym typeface="Arial"/>
                </a:rPr>
                <a:t> In-memory graph caching &amp; efficient subgraph sampling for real-time GNN inference.</a:t>
              </a:r>
            </a:p>
            <a:p>
              <a:pPr marL="345441" lvl="1" indent="-172721" algn="l">
                <a:lnSpc>
                  <a:spcPts val="2054"/>
                </a:lnSpc>
                <a:buFont typeface="Arial"/>
                <a:buChar char="•"/>
              </a:pPr>
              <a:r>
                <a:rPr lang="en-US" sz="1600" b="1">
                  <a:solidFill>
                    <a:srgbClr val="000000"/>
                  </a:solidFill>
                  <a:latin typeface="Arial Bold"/>
                  <a:ea typeface="Arial Bold"/>
                  <a:cs typeface="Arial Bold"/>
                  <a:sym typeface="Arial Bold"/>
                </a:rPr>
                <a:t>Continuous Monitoring: </a:t>
              </a:r>
              <a:r>
                <a:rPr lang="en-US" sz="1600">
                  <a:solidFill>
                    <a:srgbClr val="000000"/>
                  </a:solidFill>
                  <a:latin typeface="Arial"/>
                  <a:ea typeface="Arial"/>
                  <a:cs typeface="Arial"/>
                  <a:sym typeface="Arial"/>
                </a:rPr>
                <a:t>Real-time dashboards tracking Precision, Recall, F1-score, fraud loss rates &amp; false positives.</a:t>
              </a:r>
            </a:p>
            <a:p>
              <a:pPr marL="345441" lvl="1" indent="-172721" algn="l">
                <a:lnSpc>
                  <a:spcPts val="2054"/>
                </a:lnSpc>
                <a:buFont typeface="Arial"/>
                <a:buChar char="•"/>
              </a:pPr>
              <a:r>
                <a:rPr lang="en-US" sz="1600" b="1">
                  <a:solidFill>
                    <a:srgbClr val="000000"/>
                  </a:solidFill>
                  <a:latin typeface="Arial Bold"/>
                  <a:ea typeface="Arial Bold"/>
                  <a:cs typeface="Arial Bold"/>
                  <a:sym typeface="Arial Bold"/>
                </a:rPr>
                <a:t>Drift Detection: </a:t>
              </a:r>
              <a:r>
                <a:rPr lang="en-US" sz="1600">
                  <a:solidFill>
                    <a:srgbClr val="000000"/>
                  </a:solidFill>
                  <a:latin typeface="Arial"/>
                  <a:ea typeface="Arial"/>
                  <a:cs typeface="Arial"/>
                  <a:sym typeface="Arial"/>
                </a:rPr>
                <a:t>Contextual Bandit rewards signal concept drift, triggering model retraining when needed.</a:t>
              </a:r>
            </a:p>
            <a:p>
              <a:pPr marL="345441" lvl="1" indent="-172721" algn="l">
                <a:lnSpc>
                  <a:spcPts val="2054"/>
                </a:lnSpc>
                <a:buFont typeface="Arial"/>
                <a:buChar char="•"/>
              </a:pPr>
              <a:r>
                <a:rPr lang="en-US" sz="1600" b="1">
                  <a:solidFill>
                    <a:srgbClr val="000000"/>
                  </a:solidFill>
                  <a:latin typeface="Arial Bold"/>
                  <a:ea typeface="Arial Bold"/>
                  <a:cs typeface="Arial Bold"/>
                  <a:sym typeface="Arial Bold"/>
                </a:rPr>
                <a:t>Explainability (XAI): </a:t>
              </a:r>
              <a:r>
                <a:rPr lang="en-US" sz="1600">
                  <a:solidFill>
                    <a:srgbClr val="000000"/>
                  </a:solidFill>
                  <a:latin typeface="Arial"/>
                  <a:ea typeface="Arial"/>
                  <a:cs typeface="Arial"/>
                  <a:sym typeface="Arial"/>
                </a:rPr>
                <a:t>SHAP-based feature attribution + graph visualizations to meet regulatory requirements and accelerate investigations.</a:t>
              </a:r>
            </a:p>
            <a:p>
              <a:pPr marL="345441" lvl="1" indent="-172721" algn="l">
                <a:lnSpc>
                  <a:spcPts val="2054"/>
                </a:lnSpc>
                <a:buFont typeface="Arial"/>
                <a:buChar char="•"/>
              </a:pPr>
              <a:r>
                <a:rPr lang="en-US" sz="1600" b="1">
                  <a:solidFill>
                    <a:srgbClr val="000000"/>
                  </a:solidFill>
                  <a:latin typeface="Arial Bold"/>
                  <a:ea typeface="Arial Bold"/>
                  <a:cs typeface="Arial Bold"/>
                  <a:sym typeface="Arial Bold"/>
                </a:rPr>
                <a:t>Human-in-the-Loop: </a:t>
              </a:r>
              <a:r>
                <a:rPr lang="en-US" sz="1600">
                  <a:solidFill>
                    <a:srgbClr val="000000"/>
                  </a:solidFill>
                  <a:latin typeface="Arial"/>
                  <a:ea typeface="Arial"/>
                  <a:cs typeface="Arial"/>
                  <a:sym typeface="Arial"/>
                </a:rPr>
                <a:t>AI handles routine cases; complex alerts routed to analysts with full context for faster resolution.</a:t>
              </a:r>
            </a:p>
            <a:p>
              <a:pPr marL="345441" lvl="1" indent="-172721" algn="l">
                <a:lnSpc>
                  <a:spcPts val="2054"/>
                </a:lnSpc>
                <a:buFont typeface="Arial"/>
                <a:buChar char="•"/>
              </a:pPr>
              <a:r>
                <a:rPr lang="en-US" sz="1600" b="1">
                  <a:solidFill>
                    <a:srgbClr val="000000"/>
                  </a:solidFill>
                  <a:latin typeface="Arial Bold"/>
                  <a:ea typeface="Arial Bold"/>
                  <a:cs typeface="Arial Bold"/>
                  <a:sym typeface="Arial Bold"/>
                </a:rPr>
                <a:t>Closed Feedback Loop: </a:t>
              </a:r>
              <a:r>
                <a:rPr lang="en-US" sz="1600">
                  <a:solidFill>
                    <a:srgbClr val="000000"/>
                  </a:solidFill>
                  <a:latin typeface="Arial"/>
                  <a:ea typeface="Arial"/>
                  <a:cs typeface="Arial"/>
                  <a:sym typeface="Arial"/>
                </a:rPr>
                <a:t>Analyst outcomes retrain models &amp; update RL policy — making the system continuously smarter.</a:t>
              </a:r>
            </a:p>
          </p:txBody>
        </p:sp>
      </p:grpSp>
      <p:sp>
        <p:nvSpPr>
          <p:cNvPr id="32" name="Freeform 32"/>
          <p:cNvSpPr/>
          <p:nvPr/>
        </p:nvSpPr>
        <p:spPr>
          <a:xfrm>
            <a:off x="12776741" y="1759290"/>
            <a:ext cx="5012425" cy="3872098"/>
          </a:xfrm>
          <a:custGeom>
            <a:avLst/>
            <a:gdLst/>
            <a:ahLst/>
            <a:cxnLst/>
            <a:rect l="l" t="t" r="r" b="b"/>
            <a:pathLst>
              <a:path w="5012425" h="3872098">
                <a:moveTo>
                  <a:pt x="0" y="0"/>
                </a:moveTo>
                <a:lnTo>
                  <a:pt x="5012424" y="0"/>
                </a:lnTo>
                <a:lnTo>
                  <a:pt x="5012424" y="3872098"/>
                </a:lnTo>
                <a:lnTo>
                  <a:pt x="0" y="3872098"/>
                </a:lnTo>
                <a:lnTo>
                  <a:pt x="0" y="0"/>
                </a:lnTo>
                <a:close/>
              </a:path>
            </a:pathLst>
          </a:custGeom>
          <a:blipFill>
            <a:blip r:embed="rId11"/>
            <a:stretch>
              <a:fillRect/>
            </a:stretch>
          </a:blipFill>
        </p:spPr>
        <p:txBody>
          <a:bodyPr/>
          <a:lstStyle/>
          <a:p>
            <a:endParaRPr lang="en-US"/>
          </a:p>
        </p:txBody>
      </p:sp>
      <p:grpSp>
        <p:nvGrpSpPr>
          <p:cNvPr id="33" name="Group 33"/>
          <p:cNvGrpSpPr/>
          <p:nvPr/>
        </p:nvGrpSpPr>
        <p:grpSpPr>
          <a:xfrm>
            <a:off x="5217377" y="6038497"/>
            <a:ext cx="1937287" cy="1661842"/>
            <a:chOff x="0" y="0"/>
            <a:chExt cx="2583049" cy="2215789"/>
          </a:xfrm>
        </p:grpSpPr>
        <p:sp>
          <p:nvSpPr>
            <p:cNvPr id="34" name="Freeform 34"/>
            <p:cNvSpPr/>
            <p:nvPr/>
          </p:nvSpPr>
          <p:spPr>
            <a:xfrm>
              <a:off x="118174" y="202141"/>
              <a:ext cx="2346701" cy="1760675"/>
            </a:xfrm>
            <a:custGeom>
              <a:avLst/>
              <a:gdLst/>
              <a:ahLst/>
              <a:cxnLst/>
              <a:rect l="l" t="t" r="r" b="b"/>
              <a:pathLst>
                <a:path w="2346701" h="1760675">
                  <a:moveTo>
                    <a:pt x="0" y="0"/>
                  </a:moveTo>
                  <a:lnTo>
                    <a:pt x="2346701" y="0"/>
                  </a:lnTo>
                  <a:lnTo>
                    <a:pt x="2346701" y="1760675"/>
                  </a:lnTo>
                  <a:lnTo>
                    <a:pt x="0" y="1760675"/>
                  </a:lnTo>
                  <a:lnTo>
                    <a:pt x="0" y="0"/>
                  </a:lnTo>
                  <a:close/>
                </a:path>
              </a:pathLst>
            </a:custGeom>
            <a:blipFill>
              <a:blip r:embed="rId12"/>
              <a:stretch>
                <a:fillRect l="-25669" r="-25669" b="-855"/>
              </a:stretch>
            </a:blipFill>
          </p:spPr>
          <p:txBody>
            <a:bodyPr/>
            <a:lstStyle/>
            <a:p>
              <a:endParaRPr lang="en-US"/>
            </a:p>
          </p:txBody>
        </p:sp>
        <p:grpSp>
          <p:nvGrpSpPr>
            <p:cNvPr id="35" name="Group 35"/>
            <p:cNvGrpSpPr/>
            <p:nvPr/>
          </p:nvGrpSpPr>
          <p:grpSpPr>
            <a:xfrm>
              <a:off x="0" y="0"/>
              <a:ext cx="2583049" cy="2215789"/>
              <a:chOff x="0" y="0"/>
              <a:chExt cx="747524" cy="641240"/>
            </a:xfrm>
          </p:grpSpPr>
          <p:sp>
            <p:nvSpPr>
              <p:cNvPr id="36" name="Freeform 36"/>
              <p:cNvSpPr/>
              <p:nvPr/>
            </p:nvSpPr>
            <p:spPr>
              <a:xfrm>
                <a:off x="0" y="0"/>
                <a:ext cx="747524" cy="641240"/>
              </a:xfrm>
              <a:custGeom>
                <a:avLst/>
                <a:gdLst/>
                <a:ahLst/>
                <a:cxnLst/>
                <a:rect l="l" t="t" r="r" b="b"/>
                <a:pathLst>
                  <a:path w="747524" h="641240">
                    <a:moveTo>
                      <a:pt x="139113" y="0"/>
                    </a:moveTo>
                    <a:lnTo>
                      <a:pt x="608411" y="0"/>
                    </a:lnTo>
                    <a:cubicBezTo>
                      <a:pt x="645306" y="0"/>
                      <a:pt x="680690" y="14657"/>
                      <a:pt x="706778" y="40745"/>
                    </a:cubicBezTo>
                    <a:cubicBezTo>
                      <a:pt x="732867" y="66834"/>
                      <a:pt x="747524" y="102218"/>
                      <a:pt x="747524" y="139113"/>
                    </a:cubicBezTo>
                    <a:lnTo>
                      <a:pt x="747524" y="502127"/>
                    </a:lnTo>
                    <a:cubicBezTo>
                      <a:pt x="747524" y="539022"/>
                      <a:pt x="732867" y="574406"/>
                      <a:pt x="706778" y="600495"/>
                    </a:cubicBezTo>
                    <a:cubicBezTo>
                      <a:pt x="680690" y="626584"/>
                      <a:pt x="645306" y="641240"/>
                      <a:pt x="608411" y="641240"/>
                    </a:cubicBezTo>
                    <a:lnTo>
                      <a:pt x="139113" y="641240"/>
                    </a:lnTo>
                    <a:cubicBezTo>
                      <a:pt x="102218" y="641240"/>
                      <a:pt x="66834" y="626584"/>
                      <a:pt x="40745" y="600495"/>
                    </a:cubicBezTo>
                    <a:cubicBezTo>
                      <a:pt x="14657" y="574406"/>
                      <a:pt x="0" y="539022"/>
                      <a:pt x="0" y="502127"/>
                    </a:cubicBezTo>
                    <a:lnTo>
                      <a:pt x="0" y="139113"/>
                    </a:lnTo>
                    <a:cubicBezTo>
                      <a:pt x="0" y="102218"/>
                      <a:pt x="14657" y="66834"/>
                      <a:pt x="40745" y="40745"/>
                    </a:cubicBezTo>
                    <a:cubicBezTo>
                      <a:pt x="66834" y="14657"/>
                      <a:pt x="102218" y="0"/>
                      <a:pt x="139113" y="0"/>
                    </a:cubicBezTo>
                    <a:close/>
                  </a:path>
                </a:pathLst>
              </a:custGeom>
              <a:solidFill>
                <a:srgbClr val="000000">
                  <a:alpha val="0"/>
                </a:srgbClr>
              </a:solidFill>
              <a:ln w="38100" cap="rnd">
                <a:gradFill>
                  <a:gsLst>
                    <a:gs pos="0">
                      <a:srgbClr val="8C52FF">
                        <a:alpha val="100000"/>
                      </a:srgbClr>
                    </a:gs>
                    <a:gs pos="100000">
                      <a:srgbClr val="5CE1E6">
                        <a:alpha val="100000"/>
                      </a:srgbClr>
                    </a:gs>
                  </a:gsLst>
                  <a:lin ang="0"/>
                </a:gradFill>
                <a:prstDash val="dash"/>
                <a:round/>
              </a:ln>
            </p:spPr>
            <p:txBody>
              <a:bodyPr/>
              <a:lstStyle/>
              <a:p>
                <a:endParaRPr lang="en-US"/>
              </a:p>
            </p:txBody>
          </p:sp>
          <p:sp>
            <p:nvSpPr>
              <p:cNvPr id="37" name="TextBox 37"/>
              <p:cNvSpPr txBox="1"/>
              <p:nvPr/>
            </p:nvSpPr>
            <p:spPr>
              <a:xfrm>
                <a:off x="0" y="-38100"/>
                <a:ext cx="747524" cy="679340"/>
              </a:xfrm>
              <a:prstGeom prst="rect">
                <a:avLst/>
              </a:prstGeom>
            </p:spPr>
            <p:txBody>
              <a:bodyPr lIns="50800" tIns="50800" rIns="50800" bIns="50800" rtlCol="0" anchor="ctr"/>
              <a:lstStyle/>
              <a:p>
                <a:pPr algn="ctr">
                  <a:lnSpc>
                    <a:spcPts val="3342"/>
                  </a:lnSpc>
                </a:pPr>
                <a:endParaRPr/>
              </a:p>
            </p:txBody>
          </p:sp>
        </p:grpSp>
      </p:grpSp>
      <p:grpSp>
        <p:nvGrpSpPr>
          <p:cNvPr id="38" name="Group 38"/>
          <p:cNvGrpSpPr/>
          <p:nvPr/>
        </p:nvGrpSpPr>
        <p:grpSpPr>
          <a:xfrm>
            <a:off x="7352311" y="2149586"/>
            <a:ext cx="5308564" cy="3481802"/>
            <a:chOff x="0" y="0"/>
            <a:chExt cx="7078085" cy="4642402"/>
          </a:xfrm>
        </p:grpSpPr>
        <p:sp>
          <p:nvSpPr>
            <p:cNvPr id="39" name="Freeform 39"/>
            <p:cNvSpPr/>
            <p:nvPr/>
          </p:nvSpPr>
          <p:spPr>
            <a:xfrm>
              <a:off x="0" y="241121"/>
              <a:ext cx="6937454" cy="4401282"/>
            </a:xfrm>
            <a:custGeom>
              <a:avLst/>
              <a:gdLst/>
              <a:ahLst/>
              <a:cxnLst/>
              <a:rect l="l" t="t" r="r" b="b"/>
              <a:pathLst>
                <a:path w="6937454" h="4401282">
                  <a:moveTo>
                    <a:pt x="0" y="0"/>
                  </a:moveTo>
                  <a:lnTo>
                    <a:pt x="6937454" y="0"/>
                  </a:lnTo>
                  <a:lnTo>
                    <a:pt x="6937454" y="4401281"/>
                  </a:lnTo>
                  <a:lnTo>
                    <a:pt x="0" y="4401281"/>
                  </a:lnTo>
                  <a:lnTo>
                    <a:pt x="0" y="0"/>
                  </a:lnTo>
                  <a:close/>
                </a:path>
              </a:pathLst>
            </a:custGeom>
            <a:blipFill>
              <a:blip r:embed="rId13"/>
              <a:stretch>
                <a:fillRect l="-753" r="-753"/>
              </a:stretch>
            </a:blipFill>
          </p:spPr>
          <p:txBody>
            <a:bodyPr/>
            <a:lstStyle/>
            <a:p>
              <a:endParaRPr lang="en-US"/>
            </a:p>
          </p:txBody>
        </p:sp>
        <p:grpSp>
          <p:nvGrpSpPr>
            <p:cNvPr id="40" name="Group 40"/>
            <p:cNvGrpSpPr/>
            <p:nvPr/>
          </p:nvGrpSpPr>
          <p:grpSpPr>
            <a:xfrm>
              <a:off x="0" y="0"/>
              <a:ext cx="7078085" cy="4642402"/>
              <a:chOff x="0" y="0"/>
              <a:chExt cx="1398140" cy="917018"/>
            </a:xfrm>
          </p:grpSpPr>
          <p:sp>
            <p:nvSpPr>
              <p:cNvPr id="41" name="Freeform 41"/>
              <p:cNvSpPr/>
              <p:nvPr/>
            </p:nvSpPr>
            <p:spPr>
              <a:xfrm>
                <a:off x="0" y="0"/>
                <a:ext cx="1398140" cy="917018"/>
              </a:xfrm>
              <a:custGeom>
                <a:avLst/>
                <a:gdLst/>
                <a:ahLst/>
                <a:cxnLst/>
                <a:rect l="l" t="t" r="r" b="b"/>
                <a:pathLst>
                  <a:path w="1398140" h="917018">
                    <a:moveTo>
                      <a:pt x="74378" y="0"/>
                    </a:moveTo>
                    <a:lnTo>
                      <a:pt x="1323763" y="0"/>
                    </a:lnTo>
                    <a:cubicBezTo>
                      <a:pt x="1364840" y="0"/>
                      <a:pt x="1398140" y="33300"/>
                      <a:pt x="1398140" y="74378"/>
                    </a:cubicBezTo>
                    <a:lnTo>
                      <a:pt x="1398140" y="842640"/>
                    </a:lnTo>
                    <a:cubicBezTo>
                      <a:pt x="1398140" y="883718"/>
                      <a:pt x="1364840" y="917018"/>
                      <a:pt x="1323763" y="917018"/>
                    </a:cubicBezTo>
                    <a:lnTo>
                      <a:pt x="74378" y="917018"/>
                    </a:lnTo>
                    <a:cubicBezTo>
                      <a:pt x="54651" y="917018"/>
                      <a:pt x="35733" y="909182"/>
                      <a:pt x="21785" y="895233"/>
                    </a:cubicBezTo>
                    <a:cubicBezTo>
                      <a:pt x="7836" y="881285"/>
                      <a:pt x="0" y="862366"/>
                      <a:pt x="0" y="842640"/>
                    </a:cubicBezTo>
                    <a:lnTo>
                      <a:pt x="0" y="74378"/>
                    </a:lnTo>
                    <a:cubicBezTo>
                      <a:pt x="0" y="33300"/>
                      <a:pt x="33300" y="0"/>
                      <a:pt x="74378" y="0"/>
                    </a:cubicBezTo>
                    <a:close/>
                  </a:path>
                </a:pathLst>
              </a:custGeom>
              <a:solidFill>
                <a:srgbClr val="000000">
                  <a:alpha val="0"/>
                </a:srgbClr>
              </a:solidFill>
              <a:ln w="38100" cap="rnd">
                <a:solidFill>
                  <a:srgbClr val="FF66C4"/>
                </a:solidFill>
                <a:prstDash val="dash"/>
                <a:round/>
              </a:ln>
            </p:spPr>
            <p:txBody>
              <a:bodyPr/>
              <a:lstStyle/>
              <a:p>
                <a:endParaRPr lang="en-US"/>
              </a:p>
            </p:txBody>
          </p:sp>
          <p:sp>
            <p:nvSpPr>
              <p:cNvPr id="42" name="TextBox 42"/>
              <p:cNvSpPr txBox="1"/>
              <p:nvPr/>
            </p:nvSpPr>
            <p:spPr>
              <a:xfrm>
                <a:off x="0" y="-38100"/>
                <a:ext cx="1398140" cy="955118"/>
              </a:xfrm>
              <a:prstGeom prst="rect">
                <a:avLst/>
              </a:prstGeom>
            </p:spPr>
            <p:txBody>
              <a:bodyPr lIns="50800" tIns="50800" rIns="50800" bIns="50800" rtlCol="0" anchor="ctr"/>
              <a:lstStyle/>
              <a:p>
                <a:pPr algn="ctr">
                  <a:lnSpc>
                    <a:spcPts val="3342"/>
                  </a:lnSpc>
                </a:pPr>
                <a:endParaRPr/>
              </a:p>
            </p:txBody>
          </p:sp>
        </p:grpSp>
      </p:grpSp>
      <p:sp>
        <p:nvSpPr>
          <p:cNvPr id="43" name="TextBox 43"/>
          <p:cNvSpPr txBox="1"/>
          <p:nvPr/>
        </p:nvSpPr>
        <p:spPr>
          <a:xfrm>
            <a:off x="1056603" y="1702140"/>
            <a:ext cx="8957370" cy="447446"/>
          </a:xfrm>
          <a:prstGeom prst="rect">
            <a:avLst/>
          </a:prstGeom>
        </p:spPr>
        <p:txBody>
          <a:bodyPr lIns="0" tIns="0" rIns="0" bIns="0" rtlCol="0" anchor="t">
            <a:spAutoFit/>
          </a:bodyPr>
          <a:lstStyle/>
          <a:p>
            <a:pPr algn="just">
              <a:lnSpc>
                <a:spcPts val="3466"/>
              </a:lnSpc>
            </a:pPr>
            <a:r>
              <a:rPr lang="en-US" sz="2700" b="1">
                <a:solidFill>
                  <a:srgbClr val="000000"/>
                </a:solidFill>
                <a:latin typeface="Arial Bold"/>
                <a:ea typeface="Arial Bold"/>
                <a:cs typeface="Arial Bold"/>
                <a:sym typeface="Arial Bold"/>
              </a:rPr>
              <a:t>4. Business model and commercialization potential</a:t>
            </a:r>
          </a:p>
        </p:txBody>
      </p:sp>
      <p:sp>
        <p:nvSpPr>
          <p:cNvPr id="44" name="TextBox 44"/>
          <p:cNvSpPr txBox="1"/>
          <p:nvPr/>
        </p:nvSpPr>
        <p:spPr>
          <a:xfrm>
            <a:off x="12776741" y="1490643"/>
            <a:ext cx="5058073" cy="268647"/>
          </a:xfrm>
          <a:prstGeom prst="rect">
            <a:avLst/>
          </a:prstGeom>
        </p:spPr>
        <p:txBody>
          <a:bodyPr lIns="0" tIns="0" rIns="0" bIns="0" rtlCol="0" anchor="t">
            <a:spAutoFit/>
          </a:bodyPr>
          <a:lstStyle/>
          <a:p>
            <a:pPr algn="ctr">
              <a:lnSpc>
                <a:spcPts val="2058"/>
              </a:lnSpc>
              <a:spcBef>
                <a:spcPct val="0"/>
              </a:spcBef>
            </a:pPr>
            <a:r>
              <a:rPr lang="en-US" sz="1603" b="1">
                <a:solidFill>
                  <a:srgbClr val="1800AD"/>
                </a:solidFill>
                <a:latin typeface="Arial Bold"/>
                <a:ea typeface="Arial Bold"/>
                <a:cs typeface="Arial Bold"/>
                <a:sym typeface="Arial Bold"/>
              </a:rPr>
              <a:t>Performance Benchamarks against Baseline Models</a:t>
            </a:r>
          </a:p>
        </p:txBody>
      </p:sp>
      <p:grpSp>
        <p:nvGrpSpPr>
          <p:cNvPr id="45" name="Group 45"/>
          <p:cNvGrpSpPr/>
          <p:nvPr/>
        </p:nvGrpSpPr>
        <p:grpSpPr>
          <a:xfrm>
            <a:off x="98305" y="7482666"/>
            <a:ext cx="4165626" cy="2356656"/>
            <a:chOff x="0" y="0"/>
            <a:chExt cx="5554168" cy="3142209"/>
          </a:xfrm>
        </p:grpSpPr>
        <p:grpSp>
          <p:nvGrpSpPr>
            <p:cNvPr id="46" name="Group 46"/>
            <p:cNvGrpSpPr/>
            <p:nvPr/>
          </p:nvGrpSpPr>
          <p:grpSpPr>
            <a:xfrm>
              <a:off x="0" y="0"/>
              <a:ext cx="5554168" cy="3142209"/>
              <a:chOff x="0" y="0"/>
              <a:chExt cx="1080127" cy="611070"/>
            </a:xfrm>
          </p:grpSpPr>
          <p:sp>
            <p:nvSpPr>
              <p:cNvPr id="47" name="Freeform 47"/>
              <p:cNvSpPr/>
              <p:nvPr/>
            </p:nvSpPr>
            <p:spPr>
              <a:xfrm>
                <a:off x="0" y="0"/>
                <a:ext cx="1080127" cy="611070"/>
              </a:xfrm>
              <a:custGeom>
                <a:avLst/>
                <a:gdLst/>
                <a:ahLst/>
                <a:cxnLst/>
                <a:rect l="l" t="t" r="r" b="b"/>
                <a:pathLst>
                  <a:path w="1080127" h="611070">
                    <a:moveTo>
                      <a:pt x="94785" y="0"/>
                    </a:moveTo>
                    <a:lnTo>
                      <a:pt x="985342" y="0"/>
                    </a:lnTo>
                    <a:cubicBezTo>
                      <a:pt x="1037690" y="0"/>
                      <a:pt x="1080127" y="42437"/>
                      <a:pt x="1080127" y="94785"/>
                    </a:cubicBezTo>
                    <a:lnTo>
                      <a:pt x="1080127" y="516285"/>
                    </a:lnTo>
                    <a:cubicBezTo>
                      <a:pt x="1080127" y="568633"/>
                      <a:pt x="1037690" y="611070"/>
                      <a:pt x="985342" y="611070"/>
                    </a:cubicBezTo>
                    <a:lnTo>
                      <a:pt x="94785" y="611070"/>
                    </a:lnTo>
                    <a:cubicBezTo>
                      <a:pt x="42437" y="611070"/>
                      <a:pt x="0" y="568633"/>
                      <a:pt x="0" y="516285"/>
                    </a:cubicBezTo>
                    <a:lnTo>
                      <a:pt x="0" y="94785"/>
                    </a:lnTo>
                    <a:cubicBezTo>
                      <a:pt x="0" y="42437"/>
                      <a:pt x="42437" y="0"/>
                      <a:pt x="94785" y="0"/>
                    </a:cubicBezTo>
                    <a:close/>
                  </a:path>
                </a:pathLst>
              </a:custGeom>
              <a:solidFill>
                <a:srgbClr val="000000">
                  <a:alpha val="0"/>
                </a:srgbClr>
              </a:solidFill>
              <a:ln w="38100" cap="rnd">
                <a:gradFill>
                  <a:gsLst>
                    <a:gs pos="0">
                      <a:srgbClr val="0097B2">
                        <a:alpha val="100000"/>
                      </a:srgbClr>
                    </a:gs>
                    <a:gs pos="100000">
                      <a:srgbClr val="7ED957">
                        <a:alpha val="100000"/>
                      </a:srgbClr>
                    </a:gs>
                  </a:gsLst>
                  <a:lin ang="0"/>
                </a:gradFill>
                <a:prstDash val="dash"/>
                <a:round/>
              </a:ln>
            </p:spPr>
            <p:txBody>
              <a:bodyPr/>
              <a:lstStyle/>
              <a:p>
                <a:endParaRPr lang="en-US"/>
              </a:p>
            </p:txBody>
          </p:sp>
          <p:sp>
            <p:nvSpPr>
              <p:cNvPr id="48" name="TextBox 48"/>
              <p:cNvSpPr txBox="1"/>
              <p:nvPr/>
            </p:nvSpPr>
            <p:spPr>
              <a:xfrm>
                <a:off x="0" y="-28575"/>
                <a:ext cx="1080127" cy="639645"/>
              </a:xfrm>
              <a:prstGeom prst="rect">
                <a:avLst/>
              </a:prstGeom>
            </p:spPr>
            <p:txBody>
              <a:bodyPr lIns="51599" tIns="51599" rIns="51599" bIns="51599" rtlCol="0" anchor="ctr"/>
              <a:lstStyle/>
              <a:p>
                <a:pPr algn="ctr">
                  <a:lnSpc>
                    <a:spcPts val="2439"/>
                  </a:lnSpc>
                </a:pPr>
                <a:endParaRPr/>
              </a:p>
            </p:txBody>
          </p:sp>
        </p:grpSp>
        <p:sp>
          <p:nvSpPr>
            <p:cNvPr id="49" name="TextBox 49"/>
            <p:cNvSpPr txBox="1"/>
            <p:nvPr/>
          </p:nvSpPr>
          <p:spPr>
            <a:xfrm>
              <a:off x="144327" y="287489"/>
              <a:ext cx="5290711" cy="2647939"/>
            </a:xfrm>
            <a:prstGeom prst="rect">
              <a:avLst/>
            </a:prstGeom>
          </p:spPr>
          <p:txBody>
            <a:bodyPr lIns="0" tIns="0" rIns="0" bIns="0" rtlCol="0" anchor="t">
              <a:spAutoFit/>
            </a:bodyPr>
            <a:lstStyle/>
            <a:p>
              <a:pPr algn="l">
                <a:lnSpc>
                  <a:spcPts val="2007"/>
                </a:lnSpc>
              </a:pPr>
              <a:r>
                <a:rPr lang="en-US" sz="1563">
                  <a:solidFill>
                    <a:srgbClr val="000000"/>
                  </a:solidFill>
                  <a:latin typeface="Arial"/>
                  <a:ea typeface="Arial"/>
                  <a:cs typeface="Arial"/>
                  <a:sym typeface="Arial"/>
                </a:rPr>
                <a:t>Accuracy alone is misleading, </a:t>
              </a:r>
              <a:r>
                <a:rPr lang="en-US" sz="1563" b="1">
                  <a:solidFill>
                    <a:srgbClr val="000000"/>
                  </a:solidFill>
                  <a:latin typeface="Arial Bold"/>
                  <a:ea typeface="Arial Bold"/>
                  <a:cs typeface="Arial Bold"/>
                  <a:sym typeface="Arial Bold"/>
                </a:rPr>
                <a:t>choosing the right metrics</a:t>
              </a:r>
              <a:r>
                <a:rPr lang="en-US" sz="1563">
                  <a:solidFill>
                    <a:srgbClr val="000000"/>
                  </a:solidFill>
                  <a:latin typeface="Arial"/>
                  <a:ea typeface="Arial"/>
                  <a:cs typeface="Arial"/>
                  <a:sym typeface="Arial"/>
                </a:rPr>
                <a:t>:</a:t>
              </a:r>
            </a:p>
            <a:p>
              <a:pPr marL="337512" lvl="1" indent="-168756" algn="l">
                <a:lnSpc>
                  <a:spcPts val="2007"/>
                </a:lnSpc>
                <a:buFont typeface="Arial"/>
                <a:buChar char="•"/>
              </a:pPr>
              <a:r>
                <a:rPr lang="en-US" sz="1563" b="1">
                  <a:solidFill>
                    <a:srgbClr val="000000"/>
                  </a:solidFill>
                  <a:latin typeface="Arial Bold"/>
                  <a:ea typeface="Arial Bold"/>
                  <a:cs typeface="Arial Bold"/>
                  <a:sym typeface="Arial Bold"/>
                </a:rPr>
                <a:t>Precision-Recall &amp; AUC-PR</a:t>
              </a:r>
              <a:r>
                <a:rPr lang="en-US" sz="1563">
                  <a:solidFill>
                    <a:srgbClr val="000000"/>
                  </a:solidFill>
                  <a:latin typeface="Arial"/>
                  <a:ea typeface="Arial"/>
                  <a:cs typeface="Arial"/>
                  <a:sym typeface="Arial"/>
                </a:rPr>
                <a:t>: Balance fraud detection vs. false positives</a:t>
              </a:r>
            </a:p>
            <a:p>
              <a:pPr marL="337512" lvl="1" indent="-168756" algn="l">
                <a:lnSpc>
                  <a:spcPts val="2007"/>
                </a:lnSpc>
                <a:buFont typeface="Arial"/>
                <a:buChar char="•"/>
              </a:pPr>
              <a:r>
                <a:rPr lang="en-US" sz="1563" b="1">
                  <a:solidFill>
                    <a:srgbClr val="000000"/>
                  </a:solidFill>
                  <a:latin typeface="Arial Bold"/>
                  <a:ea typeface="Arial Bold"/>
                  <a:cs typeface="Arial Bold"/>
                  <a:sym typeface="Arial Bold"/>
                </a:rPr>
                <a:t>Recall @ Low FPR (&lt;1%)</a:t>
              </a:r>
              <a:r>
                <a:rPr lang="en-US" sz="1563">
                  <a:solidFill>
                    <a:srgbClr val="000000"/>
                  </a:solidFill>
                  <a:latin typeface="Arial"/>
                  <a:ea typeface="Arial"/>
                  <a:cs typeface="Arial"/>
                  <a:sym typeface="Arial"/>
                </a:rPr>
                <a:t>: Maximize fraud catch rate without hurting CX</a:t>
              </a:r>
            </a:p>
            <a:p>
              <a:pPr marL="337512" lvl="1" indent="-168756" algn="l">
                <a:lnSpc>
                  <a:spcPts val="2007"/>
                </a:lnSpc>
                <a:buFont typeface="Arial"/>
                <a:buChar char="•"/>
              </a:pPr>
              <a:r>
                <a:rPr lang="en-US" sz="1563" b="1">
                  <a:solidFill>
                    <a:srgbClr val="000000"/>
                  </a:solidFill>
                  <a:latin typeface="Arial Bold"/>
                  <a:ea typeface="Arial Bold"/>
                  <a:cs typeface="Arial Bold"/>
                  <a:sym typeface="Arial Bold"/>
                </a:rPr>
                <a:t>F1-Score</a:t>
              </a:r>
              <a:r>
                <a:rPr lang="en-US" sz="1563">
                  <a:solidFill>
                    <a:srgbClr val="000000"/>
                  </a:solidFill>
                  <a:latin typeface="Arial"/>
                  <a:ea typeface="Arial"/>
                  <a:cs typeface="Arial"/>
                  <a:sym typeface="Arial"/>
                </a:rPr>
                <a:t>: Optimal trade-off between precision and recall</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13973" y="250030"/>
            <a:ext cx="1094658" cy="1144370"/>
            <a:chOff x="0" y="0"/>
            <a:chExt cx="1459544" cy="1525826"/>
          </a:xfrm>
        </p:grpSpPr>
        <p:sp>
          <p:nvSpPr>
            <p:cNvPr id="3" name="Freeform 3" descr="iba.png"/>
            <p:cNvSpPr/>
            <p:nvPr/>
          </p:nvSpPr>
          <p:spPr>
            <a:xfrm>
              <a:off x="0" y="0"/>
              <a:ext cx="1459484" cy="1525778"/>
            </a:xfrm>
            <a:custGeom>
              <a:avLst/>
              <a:gdLst/>
              <a:ahLst/>
              <a:cxnLst/>
              <a:rect l="l" t="t" r="r" b="b"/>
              <a:pathLst>
                <a:path w="1459484" h="1525778">
                  <a:moveTo>
                    <a:pt x="0" y="0"/>
                  </a:moveTo>
                  <a:lnTo>
                    <a:pt x="1459484" y="0"/>
                  </a:lnTo>
                  <a:lnTo>
                    <a:pt x="1459484" y="1525778"/>
                  </a:lnTo>
                  <a:lnTo>
                    <a:pt x="0" y="1525778"/>
                  </a:lnTo>
                  <a:lnTo>
                    <a:pt x="0" y="0"/>
                  </a:lnTo>
                  <a:close/>
                </a:path>
              </a:pathLst>
            </a:custGeom>
            <a:blipFill>
              <a:blip r:embed="rId2"/>
              <a:stretch>
                <a:fillRect l="-1055" r="-1059" b="-3"/>
              </a:stretch>
            </a:blipFill>
          </p:spPr>
          <p:txBody>
            <a:bodyPr/>
            <a:lstStyle/>
            <a:p>
              <a:endParaRPr lang="en-US"/>
            </a:p>
          </p:txBody>
        </p:sp>
      </p:grpSp>
      <p:grpSp>
        <p:nvGrpSpPr>
          <p:cNvPr id="4" name="Group 4"/>
          <p:cNvGrpSpPr/>
          <p:nvPr/>
        </p:nvGrpSpPr>
        <p:grpSpPr>
          <a:xfrm>
            <a:off x="7907969" y="257175"/>
            <a:ext cx="1238250" cy="1128712"/>
            <a:chOff x="0" y="0"/>
            <a:chExt cx="1651000" cy="1504950"/>
          </a:xfrm>
        </p:grpSpPr>
        <p:sp>
          <p:nvSpPr>
            <p:cNvPr id="5" name="Freeform 5" descr="iit_red.jpg"/>
            <p:cNvSpPr/>
            <p:nvPr/>
          </p:nvSpPr>
          <p:spPr>
            <a:xfrm>
              <a:off x="0" y="0"/>
              <a:ext cx="1651000" cy="1504950"/>
            </a:xfrm>
            <a:custGeom>
              <a:avLst/>
              <a:gdLst/>
              <a:ahLst/>
              <a:cxnLst/>
              <a:rect l="l" t="t" r="r" b="b"/>
              <a:pathLst>
                <a:path w="1651000" h="1504950">
                  <a:moveTo>
                    <a:pt x="0" y="0"/>
                  </a:moveTo>
                  <a:lnTo>
                    <a:pt x="1651000" y="0"/>
                  </a:lnTo>
                  <a:lnTo>
                    <a:pt x="1651000" y="1504950"/>
                  </a:lnTo>
                  <a:lnTo>
                    <a:pt x="0" y="1504950"/>
                  </a:lnTo>
                  <a:lnTo>
                    <a:pt x="0" y="0"/>
                  </a:lnTo>
                  <a:close/>
                </a:path>
              </a:pathLst>
            </a:custGeom>
            <a:blipFill>
              <a:blip r:embed="rId3"/>
              <a:stretch>
                <a:fillRect t="-2228" b="-2228"/>
              </a:stretch>
            </a:blipFill>
          </p:spPr>
          <p:txBody>
            <a:bodyPr/>
            <a:lstStyle/>
            <a:p>
              <a:endParaRPr lang="en-US"/>
            </a:p>
          </p:txBody>
        </p:sp>
      </p:grpSp>
      <p:grpSp>
        <p:nvGrpSpPr>
          <p:cNvPr id="6" name="Group 6"/>
          <p:cNvGrpSpPr/>
          <p:nvPr/>
        </p:nvGrpSpPr>
        <p:grpSpPr>
          <a:xfrm>
            <a:off x="12375129" y="257175"/>
            <a:ext cx="3886200" cy="1128712"/>
            <a:chOff x="0" y="0"/>
            <a:chExt cx="5181600" cy="1504950"/>
          </a:xfrm>
        </p:grpSpPr>
        <p:sp>
          <p:nvSpPr>
            <p:cNvPr id="7" name="Freeform 7" descr="dfs.png"/>
            <p:cNvSpPr/>
            <p:nvPr/>
          </p:nvSpPr>
          <p:spPr>
            <a:xfrm>
              <a:off x="0" y="0"/>
              <a:ext cx="5181600" cy="1504950"/>
            </a:xfrm>
            <a:custGeom>
              <a:avLst/>
              <a:gdLst/>
              <a:ahLst/>
              <a:cxnLst/>
              <a:rect l="l" t="t" r="r" b="b"/>
              <a:pathLst>
                <a:path w="5181600" h="1504950">
                  <a:moveTo>
                    <a:pt x="0" y="0"/>
                  </a:moveTo>
                  <a:lnTo>
                    <a:pt x="5181600" y="0"/>
                  </a:lnTo>
                  <a:lnTo>
                    <a:pt x="5181600" y="1504950"/>
                  </a:lnTo>
                  <a:lnTo>
                    <a:pt x="0" y="1504950"/>
                  </a:lnTo>
                  <a:lnTo>
                    <a:pt x="0" y="0"/>
                  </a:lnTo>
                  <a:close/>
                </a:path>
              </a:pathLst>
            </a:custGeom>
            <a:blipFill>
              <a:blip r:embed="rId4"/>
              <a:stretch>
                <a:fillRect t="-4227" b="-4227"/>
              </a:stretch>
            </a:blipFill>
          </p:spPr>
          <p:txBody>
            <a:bodyPr/>
            <a:lstStyle/>
            <a:p>
              <a:endParaRPr lang="en-US"/>
            </a:p>
          </p:txBody>
        </p:sp>
      </p:grpSp>
      <p:sp>
        <p:nvSpPr>
          <p:cNvPr id="8" name="Freeform 8"/>
          <p:cNvSpPr/>
          <p:nvPr/>
        </p:nvSpPr>
        <p:spPr>
          <a:xfrm>
            <a:off x="2058966" y="252412"/>
            <a:ext cx="4572000" cy="1138238"/>
          </a:xfrm>
          <a:custGeom>
            <a:avLst/>
            <a:gdLst/>
            <a:ahLst/>
            <a:cxnLst/>
            <a:rect l="l" t="t" r="r" b="b"/>
            <a:pathLst>
              <a:path w="4572000" h="1138238">
                <a:moveTo>
                  <a:pt x="0" y="0"/>
                </a:moveTo>
                <a:lnTo>
                  <a:pt x="4572000" y="0"/>
                </a:lnTo>
                <a:lnTo>
                  <a:pt x="4572000" y="1138238"/>
                </a:lnTo>
                <a:lnTo>
                  <a:pt x="0" y="1138238"/>
                </a:lnTo>
                <a:lnTo>
                  <a:pt x="0" y="0"/>
                </a:lnTo>
                <a:close/>
              </a:path>
            </a:pathLst>
          </a:custGeom>
          <a:blipFill>
            <a:blip r:embed="rId5">
              <a:extLst>
                <a:ext uri="{96DAC541-7B7A-43D3-8B79-37D633B846F1}">
                  <asvg:svgBlip xmlns:asvg="http://schemas.microsoft.com/office/drawing/2016/SVG/main" r:embed="rId6"/>
                </a:ext>
              </a:extLst>
            </a:blip>
            <a:stretch>
              <a:fillRect l="-621" r="-621"/>
            </a:stretch>
          </a:blipFill>
        </p:spPr>
        <p:txBody>
          <a:bodyPr/>
          <a:lstStyle/>
          <a:p>
            <a:endParaRPr lang="en-US"/>
          </a:p>
        </p:txBody>
      </p:sp>
      <p:sp>
        <p:nvSpPr>
          <p:cNvPr id="9" name="Freeform 9"/>
          <p:cNvSpPr/>
          <p:nvPr/>
        </p:nvSpPr>
        <p:spPr>
          <a:xfrm>
            <a:off x="143373" y="2539502"/>
            <a:ext cx="17524807" cy="6856581"/>
          </a:xfrm>
          <a:custGeom>
            <a:avLst/>
            <a:gdLst/>
            <a:ahLst/>
            <a:cxnLst/>
            <a:rect l="l" t="t" r="r" b="b"/>
            <a:pathLst>
              <a:path w="17524807" h="6856581">
                <a:moveTo>
                  <a:pt x="0" y="0"/>
                </a:moveTo>
                <a:lnTo>
                  <a:pt x="17524807" y="0"/>
                </a:lnTo>
                <a:lnTo>
                  <a:pt x="17524807" y="6856580"/>
                </a:lnTo>
                <a:lnTo>
                  <a:pt x="0" y="6856580"/>
                </a:lnTo>
                <a:lnTo>
                  <a:pt x="0" y="0"/>
                </a:lnTo>
                <a:close/>
              </a:path>
            </a:pathLst>
          </a:custGeom>
          <a:blipFill>
            <a:blip r:embed="rId7"/>
            <a:stretch>
              <a:fillRect/>
            </a:stretch>
          </a:blipFill>
        </p:spPr>
        <p:txBody>
          <a:bodyPr/>
          <a:lstStyle/>
          <a:p>
            <a:endParaRPr lang="en-US"/>
          </a:p>
        </p:txBody>
      </p:sp>
      <p:grpSp>
        <p:nvGrpSpPr>
          <p:cNvPr id="10" name="Group 10"/>
          <p:cNvGrpSpPr/>
          <p:nvPr/>
        </p:nvGrpSpPr>
        <p:grpSpPr>
          <a:xfrm>
            <a:off x="11118156" y="2187686"/>
            <a:ext cx="6723774" cy="3274256"/>
            <a:chOff x="0" y="0"/>
            <a:chExt cx="1770870" cy="862355"/>
          </a:xfrm>
        </p:grpSpPr>
        <p:sp>
          <p:nvSpPr>
            <p:cNvPr id="11" name="Freeform 11"/>
            <p:cNvSpPr/>
            <p:nvPr/>
          </p:nvSpPr>
          <p:spPr>
            <a:xfrm>
              <a:off x="0" y="0"/>
              <a:ext cx="1770870" cy="862355"/>
            </a:xfrm>
            <a:custGeom>
              <a:avLst/>
              <a:gdLst/>
              <a:ahLst/>
              <a:cxnLst/>
              <a:rect l="l" t="t" r="r" b="b"/>
              <a:pathLst>
                <a:path w="1770870" h="862355">
                  <a:moveTo>
                    <a:pt x="58723" y="0"/>
                  </a:moveTo>
                  <a:lnTo>
                    <a:pt x="1712148" y="0"/>
                  </a:lnTo>
                  <a:cubicBezTo>
                    <a:pt x="1744579" y="0"/>
                    <a:pt x="1770870" y="26291"/>
                    <a:pt x="1770870" y="58723"/>
                  </a:cubicBezTo>
                  <a:lnTo>
                    <a:pt x="1770870" y="803633"/>
                  </a:lnTo>
                  <a:cubicBezTo>
                    <a:pt x="1770870" y="819207"/>
                    <a:pt x="1764684" y="834143"/>
                    <a:pt x="1753671" y="845156"/>
                  </a:cubicBezTo>
                  <a:cubicBezTo>
                    <a:pt x="1742658" y="856169"/>
                    <a:pt x="1727722" y="862355"/>
                    <a:pt x="1712148" y="862355"/>
                  </a:cubicBezTo>
                  <a:lnTo>
                    <a:pt x="58723" y="862355"/>
                  </a:lnTo>
                  <a:cubicBezTo>
                    <a:pt x="26291" y="862355"/>
                    <a:pt x="0" y="836064"/>
                    <a:pt x="0" y="803633"/>
                  </a:cubicBezTo>
                  <a:lnTo>
                    <a:pt x="0" y="58723"/>
                  </a:lnTo>
                  <a:cubicBezTo>
                    <a:pt x="0" y="26291"/>
                    <a:pt x="26291" y="0"/>
                    <a:pt x="58723" y="0"/>
                  </a:cubicBezTo>
                  <a:close/>
                </a:path>
              </a:pathLst>
            </a:custGeom>
            <a:solidFill>
              <a:srgbClr val="000000">
                <a:alpha val="0"/>
              </a:srgbClr>
            </a:solidFill>
            <a:ln w="28575" cap="rnd">
              <a:gradFill>
                <a:gsLst>
                  <a:gs pos="0">
                    <a:srgbClr val="FF5757">
                      <a:alpha val="100000"/>
                    </a:srgbClr>
                  </a:gs>
                  <a:gs pos="100000">
                    <a:srgbClr val="8C52FF">
                      <a:alpha val="100000"/>
                    </a:srgbClr>
                  </a:gs>
                </a:gsLst>
                <a:lin ang="0"/>
              </a:gradFill>
              <a:prstDash val="dash"/>
              <a:round/>
            </a:ln>
          </p:spPr>
          <p:txBody>
            <a:bodyPr/>
            <a:lstStyle/>
            <a:p>
              <a:endParaRPr lang="en-US"/>
            </a:p>
          </p:txBody>
        </p:sp>
        <p:sp>
          <p:nvSpPr>
            <p:cNvPr id="12" name="TextBox 12"/>
            <p:cNvSpPr txBox="1"/>
            <p:nvPr/>
          </p:nvSpPr>
          <p:spPr>
            <a:xfrm>
              <a:off x="0" y="-28575"/>
              <a:ext cx="1770870" cy="890930"/>
            </a:xfrm>
            <a:prstGeom prst="rect">
              <a:avLst/>
            </a:prstGeom>
          </p:spPr>
          <p:txBody>
            <a:bodyPr lIns="50800" tIns="50800" rIns="50800" bIns="50800" rtlCol="0" anchor="ctr"/>
            <a:lstStyle/>
            <a:p>
              <a:pPr algn="ctr">
                <a:lnSpc>
                  <a:spcPts val="2439"/>
                </a:lnSpc>
              </a:pPr>
              <a:endParaRPr/>
            </a:p>
          </p:txBody>
        </p:sp>
      </p:grpSp>
      <p:sp>
        <p:nvSpPr>
          <p:cNvPr id="13" name="Freeform 13"/>
          <p:cNvSpPr/>
          <p:nvPr/>
        </p:nvSpPr>
        <p:spPr>
          <a:xfrm>
            <a:off x="11385210" y="2698702"/>
            <a:ext cx="6155043" cy="2454323"/>
          </a:xfrm>
          <a:custGeom>
            <a:avLst/>
            <a:gdLst/>
            <a:ahLst/>
            <a:cxnLst/>
            <a:rect l="l" t="t" r="r" b="b"/>
            <a:pathLst>
              <a:path w="6155043" h="2454323">
                <a:moveTo>
                  <a:pt x="0" y="0"/>
                </a:moveTo>
                <a:lnTo>
                  <a:pt x="6155043" y="0"/>
                </a:lnTo>
                <a:lnTo>
                  <a:pt x="6155043" y="2454323"/>
                </a:lnTo>
                <a:lnTo>
                  <a:pt x="0" y="2454323"/>
                </a:lnTo>
                <a:lnTo>
                  <a:pt x="0" y="0"/>
                </a:lnTo>
                <a:close/>
              </a:path>
            </a:pathLst>
          </a:custGeom>
          <a:blipFill>
            <a:blip r:embed="rId8"/>
            <a:stretch>
              <a:fillRect/>
            </a:stretch>
          </a:blipFill>
        </p:spPr>
        <p:txBody>
          <a:bodyPr/>
          <a:lstStyle/>
          <a:p>
            <a:endParaRPr lang="en-US"/>
          </a:p>
        </p:txBody>
      </p:sp>
      <p:grpSp>
        <p:nvGrpSpPr>
          <p:cNvPr id="14" name="Group 14"/>
          <p:cNvGrpSpPr/>
          <p:nvPr/>
        </p:nvGrpSpPr>
        <p:grpSpPr>
          <a:xfrm>
            <a:off x="3934901" y="8695046"/>
            <a:ext cx="3328088" cy="1305254"/>
            <a:chOff x="0" y="0"/>
            <a:chExt cx="4437450" cy="1740339"/>
          </a:xfrm>
        </p:grpSpPr>
        <p:grpSp>
          <p:nvGrpSpPr>
            <p:cNvPr id="15" name="Group 15"/>
            <p:cNvGrpSpPr/>
            <p:nvPr/>
          </p:nvGrpSpPr>
          <p:grpSpPr>
            <a:xfrm>
              <a:off x="0" y="0"/>
              <a:ext cx="4437450" cy="1740339"/>
              <a:chOff x="0" y="0"/>
              <a:chExt cx="1056658" cy="414414"/>
            </a:xfrm>
          </p:grpSpPr>
          <p:sp>
            <p:nvSpPr>
              <p:cNvPr id="16" name="Freeform 16"/>
              <p:cNvSpPr/>
              <p:nvPr/>
            </p:nvSpPr>
            <p:spPr>
              <a:xfrm>
                <a:off x="0" y="0"/>
                <a:ext cx="1056657" cy="414414"/>
              </a:xfrm>
              <a:custGeom>
                <a:avLst/>
                <a:gdLst/>
                <a:ahLst/>
                <a:cxnLst/>
                <a:rect l="l" t="t" r="r" b="b"/>
                <a:pathLst>
                  <a:path w="1056657" h="414414">
                    <a:moveTo>
                      <a:pt x="118638" y="0"/>
                    </a:moveTo>
                    <a:lnTo>
                      <a:pt x="938019" y="0"/>
                    </a:lnTo>
                    <a:cubicBezTo>
                      <a:pt x="1003541" y="0"/>
                      <a:pt x="1056657" y="53116"/>
                      <a:pt x="1056657" y="118638"/>
                    </a:cubicBezTo>
                    <a:lnTo>
                      <a:pt x="1056657" y="295776"/>
                    </a:lnTo>
                    <a:cubicBezTo>
                      <a:pt x="1056657" y="361298"/>
                      <a:pt x="1003541" y="414414"/>
                      <a:pt x="938019" y="414414"/>
                    </a:cubicBezTo>
                    <a:lnTo>
                      <a:pt x="118638" y="414414"/>
                    </a:lnTo>
                    <a:cubicBezTo>
                      <a:pt x="53116" y="414414"/>
                      <a:pt x="0" y="361298"/>
                      <a:pt x="0" y="295776"/>
                    </a:cubicBezTo>
                    <a:lnTo>
                      <a:pt x="0" y="118638"/>
                    </a:lnTo>
                    <a:cubicBezTo>
                      <a:pt x="0" y="53116"/>
                      <a:pt x="53116" y="0"/>
                      <a:pt x="118638" y="0"/>
                    </a:cubicBezTo>
                    <a:close/>
                  </a:path>
                </a:pathLst>
              </a:custGeom>
              <a:solidFill>
                <a:srgbClr val="000000">
                  <a:alpha val="0"/>
                </a:srgbClr>
              </a:solidFill>
              <a:ln w="38100" cap="rnd">
                <a:solidFill>
                  <a:srgbClr val="F2C7C4"/>
                </a:solidFill>
                <a:prstDash val="dash"/>
                <a:round/>
              </a:ln>
            </p:spPr>
            <p:txBody>
              <a:bodyPr/>
              <a:lstStyle/>
              <a:p>
                <a:endParaRPr lang="en-US"/>
              </a:p>
            </p:txBody>
          </p:sp>
          <p:sp>
            <p:nvSpPr>
              <p:cNvPr id="17" name="TextBox 17"/>
              <p:cNvSpPr txBox="1"/>
              <p:nvPr/>
            </p:nvSpPr>
            <p:spPr>
              <a:xfrm>
                <a:off x="0" y="-28575"/>
                <a:ext cx="1056658" cy="442989"/>
              </a:xfrm>
              <a:prstGeom prst="rect">
                <a:avLst/>
              </a:prstGeom>
            </p:spPr>
            <p:txBody>
              <a:bodyPr lIns="42140" tIns="42140" rIns="42140" bIns="42140" rtlCol="0" anchor="ctr"/>
              <a:lstStyle/>
              <a:p>
                <a:pPr algn="ctr">
                  <a:lnSpc>
                    <a:spcPts val="2439"/>
                  </a:lnSpc>
                </a:pPr>
                <a:endParaRPr/>
              </a:p>
            </p:txBody>
          </p:sp>
        </p:grpSp>
        <p:sp>
          <p:nvSpPr>
            <p:cNvPr id="18" name="TextBox 18"/>
            <p:cNvSpPr txBox="1"/>
            <p:nvPr/>
          </p:nvSpPr>
          <p:spPr>
            <a:xfrm>
              <a:off x="185759" y="80099"/>
              <a:ext cx="4137392" cy="1542041"/>
            </a:xfrm>
            <a:prstGeom prst="rect">
              <a:avLst/>
            </a:prstGeom>
          </p:spPr>
          <p:txBody>
            <a:bodyPr lIns="0" tIns="0" rIns="0" bIns="0" rtlCol="0" anchor="t">
              <a:spAutoFit/>
            </a:bodyPr>
            <a:lstStyle/>
            <a:p>
              <a:pPr algn="ctr">
                <a:lnSpc>
                  <a:spcPts val="1810"/>
                </a:lnSpc>
                <a:spcBef>
                  <a:spcPct val="0"/>
                </a:spcBef>
              </a:pPr>
              <a:r>
                <a:rPr lang="en-US" sz="1410" b="1">
                  <a:solidFill>
                    <a:srgbClr val="000000"/>
                  </a:solidFill>
                  <a:latin typeface="Arial Bold"/>
                  <a:ea typeface="Arial Bold"/>
                  <a:cs typeface="Arial Bold"/>
                  <a:sym typeface="Arial Bold"/>
                </a:rPr>
                <a:t>SMOTE (Synthetic Minority Over-sampling Technique)</a:t>
              </a:r>
              <a:r>
                <a:rPr lang="en-US" sz="1410">
                  <a:solidFill>
                    <a:srgbClr val="000000"/>
                  </a:solidFill>
                  <a:latin typeface="Arial"/>
                  <a:ea typeface="Arial"/>
                  <a:cs typeface="Arial"/>
                  <a:sym typeface="Arial"/>
                </a:rPr>
                <a:t>, creates new, synthetic fraud examples by interpolating between existing fraud instances in the feature space. </a:t>
              </a:r>
            </a:p>
          </p:txBody>
        </p:sp>
      </p:grpSp>
      <p:sp>
        <p:nvSpPr>
          <p:cNvPr id="19" name="TextBox 19"/>
          <p:cNvSpPr txBox="1"/>
          <p:nvPr/>
        </p:nvSpPr>
        <p:spPr>
          <a:xfrm>
            <a:off x="1056603" y="1702140"/>
            <a:ext cx="9720786" cy="447446"/>
          </a:xfrm>
          <a:prstGeom prst="rect">
            <a:avLst/>
          </a:prstGeom>
        </p:spPr>
        <p:txBody>
          <a:bodyPr lIns="0" tIns="0" rIns="0" bIns="0" rtlCol="0" anchor="t">
            <a:spAutoFit/>
          </a:bodyPr>
          <a:lstStyle/>
          <a:p>
            <a:pPr algn="just">
              <a:lnSpc>
                <a:spcPts val="3466"/>
              </a:lnSpc>
            </a:pPr>
            <a:r>
              <a:rPr lang="en-US" sz="2700" b="1">
                <a:solidFill>
                  <a:srgbClr val="000000"/>
                </a:solidFill>
                <a:latin typeface="Arial Bold"/>
                <a:ea typeface="Arial Bold"/>
                <a:cs typeface="Arial Bold"/>
                <a:sym typeface="Arial Bold"/>
              </a:rPr>
              <a:t>5. Proposed process flow / Architecture of implementation</a:t>
            </a:r>
          </a:p>
        </p:txBody>
      </p:sp>
      <p:sp>
        <p:nvSpPr>
          <p:cNvPr id="20" name="TextBox 20"/>
          <p:cNvSpPr txBox="1"/>
          <p:nvPr/>
        </p:nvSpPr>
        <p:spPr>
          <a:xfrm>
            <a:off x="11404260" y="2368661"/>
            <a:ext cx="5470252" cy="313106"/>
          </a:xfrm>
          <a:prstGeom prst="rect">
            <a:avLst/>
          </a:prstGeom>
        </p:spPr>
        <p:txBody>
          <a:bodyPr lIns="0" tIns="0" rIns="0" bIns="0" rtlCol="0" anchor="t">
            <a:spAutoFit/>
          </a:bodyPr>
          <a:lstStyle/>
          <a:p>
            <a:pPr algn="ctr">
              <a:lnSpc>
                <a:spcPts val="2439"/>
              </a:lnSpc>
              <a:spcBef>
                <a:spcPct val="0"/>
              </a:spcBef>
            </a:pPr>
            <a:r>
              <a:rPr lang="en-US" sz="1899" b="1" u="sng">
                <a:solidFill>
                  <a:srgbClr val="1800AD"/>
                </a:solidFill>
                <a:latin typeface="Arial Bold"/>
                <a:ea typeface="Arial Bold"/>
                <a:cs typeface="Arial Bold"/>
                <a:sym typeface="Arial Bold"/>
              </a:rPr>
              <a:t>Data Sources and Feature Engineering Strategy</a:t>
            </a:r>
          </a:p>
        </p:txBody>
      </p:sp>
      <p:grpSp>
        <p:nvGrpSpPr>
          <p:cNvPr id="21" name="Group 21"/>
          <p:cNvGrpSpPr/>
          <p:nvPr/>
        </p:nvGrpSpPr>
        <p:grpSpPr>
          <a:xfrm>
            <a:off x="7837167" y="8791864"/>
            <a:ext cx="9037345" cy="1208436"/>
            <a:chOff x="0" y="0"/>
            <a:chExt cx="12049793" cy="1611248"/>
          </a:xfrm>
        </p:grpSpPr>
        <p:grpSp>
          <p:nvGrpSpPr>
            <p:cNvPr id="22" name="Group 22"/>
            <p:cNvGrpSpPr/>
            <p:nvPr/>
          </p:nvGrpSpPr>
          <p:grpSpPr>
            <a:xfrm>
              <a:off x="0" y="0"/>
              <a:ext cx="12049793" cy="1611248"/>
              <a:chOff x="0" y="0"/>
              <a:chExt cx="2380206" cy="318271"/>
            </a:xfrm>
          </p:grpSpPr>
          <p:sp>
            <p:nvSpPr>
              <p:cNvPr id="23" name="Freeform 23"/>
              <p:cNvSpPr/>
              <p:nvPr/>
            </p:nvSpPr>
            <p:spPr>
              <a:xfrm>
                <a:off x="0" y="0"/>
                <a:ext cx="2380206" cy="318271"/>
              </a:xfrm>
              <a:custGeom>
                <a:avLst/>
                <a:gdLst/>
                <a:ahLst/>
                <a:cxnLst/>
                <a:rect l="l" t="t" r="r" b="b"/>
                <a:pathLst>
                  <a:path w="2380206" h="318271">
                    <a:moveTo>
                      <a:pt x="43690" y="0"/>
                    </a:moveTo>
                    <a:lnTo>
                      <a:pt x="2336516" y="0"/>
                    </a:lnTo>
                    <a:cubicBezTo>
                      <a:pt x="2360646" y="0"/>
                      <a:pt x="2380206" y="19560"/>
                      <a:pt x="2380206" y="43690"/>
                    </a:cubicBezTo>
                    <a:lnTo>
                      <a:pt x="2380206" y="274582"/>
                    </a:lnTo>
                    <a:cubicBezTo>
                      <a:pt x="2380206" y="286169"/>
                      <a:pt x="2375603" y="297281"/>
                      <a:pt x="2367410" y="305475"/>
                    </a:cubicBezTo>
                    <a:cubicBezTo>
                      <a:pt x="2359216" y="313668"/>
                      <a:pt x="2348104" y="318271"/>
                      <a:pt x="2336516" y="318271"/>
                    </a:cubicBezTo>
                    <a:lnTo>
                      <a:pt x="43690" y="318271"/>
                    </a:lnTo>
                    <a:cubicBezTo>
                      <a:pt x="32102" y="318271"/>
                      <a:pt x="20990" y="313668"/>
                      <a:pt x="12796" y="305475"/>
                    </a:cubicBezTo>
                    <a:cubicBezTo>
                      <a:pt x="4603" y="297281"/>
                      <a:pt x="0" y="286169"/>
                      <a:pt x="0" y="274582"/>
                    </a:cubicBezTo>
                    <a:lnTo>
                      <a:pt x="0" y="43690"/>
                    </a:lnTo>
                    <a:cubicBezTo>
                      <a:pt x="0" y="19560"/>
                      <a:pt x="19560" y="0"/>
                      <a:pt x="43690" y="0"/>
                    </a:cubicBezTo>
                    <a:close/>
                  </a:path>
                </a:pathLst>
              </a:custGeom>
              <a:solidFill>
                <a:srgbClr val="000000">
                  <a:alpha val="0"/>
                </a:srgbClr>
              </a:solidFill>
              <a:ln w="38100" cap="rnd">
                <a:solidFill>
                  <a:srgbClr val="F2C7C4"/>
                </a:solidFill>
                <a:prstDash val="dash"/>
                <a:round/>
              </a:ln>
            </p:spPr>
            <p:txBody>
              <a:bodyPr/>
              <a:lstStyle/>
              <a:p>
                <a:endParaRPr lang="en-US"/>
              </a:p>
            </p:txBody>
          </p:sp>
          <p:sp>
            <p:nvSpPr>
              <p:cNvPr id="24" name="TextBox 24"/>
              <p:cNvSpPr txBox="1"/>
              <p:nvPr/>
            </p:nvSpPr>
            <p:spPr>
              <a:xfrm>
                <a:off x="0" y="-28575"/>
                <a:ext cx="2380206" cy="346846"/>
              </a:xfrm>
              <a:prstGeom prst="rect">
                <a:avLst/>
              </a:prstGeom>
            </p:spPr>
            <p:txBody>
              <a:bodyPr lIns="50800" tIns="50800" rIns="50800" bIns="50800" rtlCol="0" anchor="ctr"/>
              <a:lstStyle/>
              <a:p>
                <a:pPr algn="ctr">
                  <a:lnSpc>
                    <a:spcPts val="2439"/>
                  </a:lnSpc>
                </a:pPr>
                <a:endParaRPr/>
              </a:p>
            </p:txBody>
          </p:sp>
        </p:grpSp>
        <p:sp>
          <p:nvSpPr>
            <p:cNvPr id="25" name="TextBox 25"/>
            <p:cNvSpPr txBox="1"/>
            <p:nvPr/>
          </p:nvSpPr>
          <p:spPr>
            <a:xfrm>
              <a:off x="195889" y="228518"/>
              <a:ext cx="11853904" cy="1109294"/>
            </a:xfrm>
            <a:prstGeom prst="rect">
              <a:avLst/>
            </a:prstGeom>
          </p:spPr>
          <p:txBody>
            <a:bodyPr lIns="0" tIns="0" rIns="0" bIns="0" rtlCol="0" anchor="t">
              <a:spAutoFit/>
            </a:bodyPr>
            <a:lstStyle/>
            <a:p>
              <a:pPr algn="ctr">
                <a:lnSpc>
                  <a:spcPts val="2182"/>
                </a:lnSpc>
                <a:spcBef>
                  <a:spcPct val="0"/>
                </a:spcBef>
              </a:pPr>
              <a:r>
                <a:rPr lang="en-US" sz="1700" b="1">
                  <a:solidFill>
                    <a:srgbClr val="000000"/>
                  </a:solidFill>
                  <a:latin typeface="Arial Bold"/>
                  <a:ea typeface="Arial Bold"/>
                  <a:cs typeface="Arial Bold"/>
                  <a:sym typeface="Arial Bold"/>
                </a:rPr>
                <a:t>ADASYN (Adaptive Synthetic Sampling)</a:t>
              </a:r>
              <a:r>
                <a:rPr lang="en-US" sz="1700">
                  <a:solidFill>
                    <a:srgbClr val="000000"/>
                  </a:solidFill>
                  <a:latin typeface="Arial"/>
                  <a:ea typeface="Arial"/>
                  <a:cs typeface="Arial"/>
                  <a:sym typeface="Arial"/>
                </a:rPr>
                <a:t> is a refinement of SMOTE that generates more synthetic samples for minority class examples that are harder to learn (i.e., those closer to the decision boundary), adaptively focusing the model on the most difficult cases.</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13973" y="250030"/>
            <a:ext cx="1094658" cy="1144370"/>
            <a:chOff x="0" y="0"/>
            <a:chExt cx="1459544" cy="1525826"/>
          </a:xfrm>
        </p:grpSpPr>
        <p:sp>
          <p:nvSpPr>
            <p:cNvPr id="3" name="Freeform 3" descr="iba.png"/>
            <p:cNvSpPr/>
            <p:nvPr/>
          </p:nvSpPr>
          <p:spPr>
            <a:xfrm>
              <a:off x="0" y="0"/>
              <a:ext cx="1459484" cy="1525778"/>
            </a:xfrm>
            <a:custGeom>
              <a:avLst/>
              <a:gdLst/>
              <a:ahLst/>
              <a:cxnLst/>
              <a:rect l="l" t="t" r="r" b="b"/>
              <a:pathLst>
                <a:path w="1459484" h="1525778">
                  <a:moveTo>
                    <a:pt x="0" y="0"/>
                  </a:moveTo>
                  <a:lnTo>
                    <a:pt x="1459484" y="0"/>
                  </a:lnTo>
                  <a:lnTo>
                    <a:pt x="1459484" y="1525778"/>
                  </a:lnTo>
                  <a:lnTo>
                    <a:pt x="0" y="1525778"/>
                  </a:lnTo>
                  <a:lnTo>
                    <a:pt x="0" y="0"/>
                  </a:lnTo>
                  <a:close/>
                </a:path>
              </a:pathLst>
            </a:custGeom>
            <a:blipFill>
              <a:blip r:embed="rId2"/>
              <a:stretch>
                <a:fillRect l="-1055" r="-1059" b="-3"/>
              </a:stretch>
            </a:blipFill>
          </p:spPr>
          <p:txBody>
            <a:bodyPr/>
            <a:lstStyle/>
            <a:p>
              <a:endParaRPr lang="en-US"/>
            </a:p>
          </p:txBody>
        </p:sp>
      </p:grpSp>
      <p:grpSp>
        <p:nvGrpSpPr>
          <p:cNvPr id="4" name="Group 4"/>
          <p:cNvGrpSpPr/>
          <p:nvPr/>
        </p:nvGrpSpPr>
        <p:grpSpPr>
          <a:xfrm>
            <a:off x="7907969" y="257175"/>
            <a:ext cx="1238250" cy="1128712"/>
            <a:chOff x="0" y="0"/>
            <a:chExt cx="1651000" cy="1504950"/>
          </a:xfrm>
        </p:grpSpPr>
        <p:sp>
          <p:nvSpPr>
            <p:cNvPr id="5" name="Freeform 5" descr="iit_red.jpg"/>
            <p:cNvSpPr/>
            <p:nvPr/>
          </p:nvSpPr>
          <p:spPr>
            <a:xfrm>
              <a:off x="0" y="0"/>
              <a:ext cx="1651000" cy="1504950"/>
            </a:xfrm>
            <a:custGeom>
              <a:avLst/>
              <a:gdLst/>
              <a:ahLst/>
              <a:cxnLst/>
              <a:rect l="l" t="t" r="r" b="b"/>
              <a:pathLst>
                <a:path w="1651000" h="1504950">
                  <a:moveTo>
                    <a:pt x="0" y="0"/>
                  </a:moveTo>
                  <a:lnTo>
                    <a:pt x="1651000" y="0"/>
                  </a:lnTo>
                  <a:lnTo>
                    <a:pt x="1651000" y="1504950"/>
                  </a:lnTo>
                  <a:lnTo>
                    <a:pt x="0" y="1504950"/>
                  </a:lnTo>
                  <a:lnTo>
                    <a:pt x="0" y="0"/>
                  </a:lnTo>
                  <a:close/>
                </a:path>
              </a:pathLst>
            </a:custGeom>
            <a:blipFill>
              <a:blip r:embed="rId3"/>
              <a:stretch>
                <a:fillRect t="-2228" b="-2228"/>
              </a:stretch>
            </a:blipFill>
          </p:spPr>
          <p:txBody>
            <a:bodyPr/>
            <a:lstStyle/>
            <a:p>
              <a:endParaRPr lang="en-US"/>
            </a:p>
          </p:txBody>
        </p:sp>
      </p:grpSp>
      <p:grpSp>
        <p:nvGrpSpPr>
          <p:cNvPr id="6" name="Group 6"/>
          <p:cNvGrpSpPr/>
          <p:nvPr/>
        </p:nvGrpSpPr>
        <p:grpSpPr>
          <a:xfrm>
            <a:off x="12375129" y="257175"/>
            <a:ext cx="3886200" cy="1128712"/>
            <a:chOff x="0" y="0"/>
            <a:chExt cx="5181600" cy="1504950"/>
          </a:xfrm>
        </p:grpSpPr>
        <p:sp>
          <p:nvSpPr>
            <p:cNvPr id="7" name="Freeform 7" descr="dfs.png"/>
            <p:cNvSpPr/>
            <p:nvPr/>
          </p:nvSpPr>
          <p:spPr>
            <a:xfrm>
              <a:off x="0" y="0"/>
              <a:ext cx="5181600" cy="1504950"/>
            </a:xfrm>
            <a:custGeom>
              <a:avLst/>
              <a:gdLst/>
              <a:ahLst/>
              <a:cxnLst/>
              <a:rect l="l" t="t" r="r" b="b"/>
              <a:pathLst>
                <a:path w="5181600" h="1504950">
                  <a:moveTo>
                    <a:pt x="0" y="0"/>
                  </a:moveTo>
                  <a:lnTo>
                    <a:pt x="5181600" y="0"/>
                  </a:lnTo>
                  <a:lnTo>
                    <a:pt x="5181600" y="1504950"/>
                  </a:lnTo>
                  <a:lnTo>
                    <a:pt x="0" y="1504950"/>
                  </a:lnTo>
                  <a:lnTo>
                    <a:pt x="0" y="0"/>
                  </a:lnTo>
                  <a:close/>
                </a:path>
              </a:pathLst>
            </a:custGeom>
            <a:blipFill>
              <a:blip r:embed="rId4"/>
              <a:stretch>
                <a:fillRect t="-4227" b="-4227"/>
              </a:stretch>
            </a:blipFill>
          </p:spPr>
          <p:txBody>
            <a:bodyPr/>
            <a:lstStyle/>
            <a:p>
              <a:endParaRPr lang="en-US"/>
            </a:p>
          </p:txBody>
        </p:sp>
      </p:grpSp>
      <p:sp>
        <p:nvSpPr>
          <p:cNvPr id="8" name="Freeform 8"/>
          <p:cNvSpPr/>
          <p:nvPr/>
        </p:nvSpPr>
        <p:spPr>
          <a:xfrm>
            <a:off x="2058966" y="252412"/>
            <a:ext cx="4572000" cy="1138238"/>
          </a:xfrm>
          <a:custGeom>
            <a:avLst/>
            <a:gdLst/>
            <a:ahLst/>
            <a:cxnLst/>
            <a:rect l="l" t="t" r="r" b="b"/>
            <a:pathLst>
              <a:path w="4572000" h="1138238">
                <a:moveTo>
                  <a:pt x="0" y="0"/>
                </a:moveTo>
                <a:lnTo>
                  <a:pt x="4572000" y="0"/>
                </a:lnTo>
                <a:lnTo>
                  <a:pt x="4572000" y="1138238"/>
                </a:lnTo>
                <a:lnTo>
                  <a:pt x="0" y="1138238"/>
                </a:lnTo>
                <a:lnTo>
                  <a:pt x="0" y="0"/>
                </a:lnTo>
                <a:close/>
              </a:path>
            </a:pathLst>
          </a:custGeom>
          <a:blipFill>
            <a:blip r:embed="rId5">
              <a:extLst>
                <a:ext uri="{96DAC541-7B7A-43D3-8B79-37D633B846F1}">
                  <asvg:svgBlip xmlns:asvg="http://schemas.microsoft.com/office/drawing/2016/SVG/main" r:embed="rId6"/>
                </a:ext>
              </a:extLst>
            </a:blip>
            <a:stretch>
              <a:fillRect l="-621" r="-621"/>
            </a:stretch>
          </a:blipFill>
        </p:spPr>
        <p:txBody>
          <a:bodyPr/>
          <a:lstStyle/>
          <a:p>
            <a:endParaRPr lang="en-US"/>
          </a:p>
        </p:txBody>
      </p:sp>
      <p:grpSp>
        <p:nvGrpSpPr>
          <p:cNvPr id="9" name="Group 9"/>
          <p:cNvGrpSpPr/>
          <p:nvPr/>
        </p:nvGrpSpPr>
        <p:grpSpPr>
          <a:xfrm>
            <a:off x="13654402" y="2911400"/>
            <a:ext cx="3746496" cy="1121443"/>
            <a:chOff x="0" y="0"/>
            <a:chExt cx="4995328" cy="1495258"/>
          </a:xfrm>
        </p:grpSpPr>
        <p:grpSp>
          <p:nvGrpSpPr>
            <p:cNvPr id="10" name="Group 10"/>
            <p:cNvGrpSpPr/>
            <p:nvPr/>
          </p:nvGrpSpPr>
          <p:grpSpPr>
            <a:xfrm>
              <a:off x="0" y="0"/>
              <a:ext cx="4995328" cy="1495258"/>
              <a:chOff x="0" y="0"/>
              <a:chExt cx="1408540" cy="421620"/>
            </a:xfrm>
          </p:grpSpPr>
          <p:sp>
            <p:nvSpPr>
              <p:cNvPr id="11" name="Freeform 11"/>
              <p:cNvSpPr/>
              <p:nvPr/>
            </p:nvSpPr>
            <p:spPr>
              <a:xfrm>
                <a:off x="0" y="0"/>
                <a:ext cx="1408540" cy="421620"/>
              </a:xfrm>
              <a:custGeom>
                <a:avLst/>
                <a:gdLst/>
                <a:ahLst/>
                <a:cxnLst/>
                <a:rect l="l" t="t" r="r" b="b"/>
                <a:pathLst>
                  <a:path w="1408540" h="421620">
                    <a:moveTo>
                      <a:pt x="73828" y="0"/>
                    </a:moveTo>
                    <a:lnTo>
                      <a:pt x="1334711" y="0"/>
                    </a:lnTo>
                    <a:cubicBezTo>
                      <a:pt x="1354292" y="0"/>
                      <a:pt x="1373070" y="7778"/>
                      <a:pt x="1386916" y="21624"/>
                    </a:cubicBezTo>
                    <a:cubicBezTo>
                      <a:pt x="1400761" y="35469"/>
                      <a:pt x="1408540" y="54248"/>
                      <a:pt x="1408540" y="73828"/>
                    </a:cubicBezTo>
                    <a:lnTo>
                      <a:pt x="1408540" y="347792"/>
                    </a:lnTo>
                    <a:cubicBezTo>
                      <a:pt x="1408540" y="388566"/>
                      <a:pt x="1375486" y="421620"/>
                      <a:pt x="1334711" y="421620"/>
                    </a:cubicBezTo>
                    <a:lnTo>
                      <a:pt x="73828" y="421620"/>
                    </a:lnTo>
                    <a:cubicBezTo>
                      <a:pt x="54248" y="421620"/>
                      <a:pt x="35469" y="413842"/>
                      <a:pt x="21624" y="399996"/>
                    </a:cubicBezTo>
                    <a:cubicBezTo>
                      <a:pt x="7778" y="386151"/>
                      <a:pt x="0" y="367372"/>
                      <a:pt x="0" y="347792"/>
                    </a:cubicBezTo>
                    <a:lnTo>
                      <a:pt x="0" y="73828"/>
                    </a:lnTo>
                    <a:cubicBezTo>
                      <a:pt x="0" y="54248"/>
                      <a:pt x="7778" y="35469"/>
                      <a:pt x="21624" y="21624"/>
                    </a:cubicBezTo>
                    <a:cubicBezTo>
                      <a:pt x="35469" y="7778"/>
                      <a:pt x="54248" y="0"/>
                      <a:pt x="73828" y="0"/>
                    </a:cubicBezTo>
                    <a:close/>
                  </a:path>
                </a:pathLst>
              </a:custGeom>
              <a:solidFill>
                <a:srgbClr val="C2ECF5"/>
              </a:solidFill>
              <a:ln w="38100" cap="rnd">
                <a:gradFill>
                  <a:gsLst>
                    <a:gs pos="0">
                      <a:srgbClr val="0097B2">
                        <a:alpha val="100000"/>
                      </a:srgbClr>
                    </a:gs>
                    <a:gs pos="100000">
                      <a:srgbClr val="7ED957">
                        <a:alpha val="100000"/>
                      </a:srgbClr>
                    </a:gs>
                  </a:gsLst>
                  <a:lin ang="0"/>
                </a:gradFill>
                <a:prstDash val="dash"/>
                <a:round/>
              </a:ln>
            </p:spPr>
            <p:txBody>
              <a:bodyPr/>
              <a:lstStyle/>
              <a:p>
                <a:endParaRPr lang="en-US"/>
              </a:p>
            </p:txBody>
          </p:sp>
          <p:sp>
            <p:nvSpPr>
              <p:cNvPr id="12" name="TextBox 12"/>
              <p:cNvSpPr txBox="1"/>
              <p:nvPr/>
            </p:nvSpPr>
            <p:spPr>
              <a:xfrm>
                <a:off x="0" y="-28575"/>
                <a:ext cx="1408540" cy="450195"/>
              </a:xfrm>
              <a:prstGeom prst="rect">
                <a:avLst/>
              </a:prstGeom>
            </p:spPr>
            <p:txBody>
              <a:bodyPr lIns="50800" tIns="50800" rIns="50800" bIns="50800" rtlCol="0" anchor="ctr"/>
              <a:lstStyle/>
              <a:p>
                <a:pPr algn="ctr">
                  <a:lnSpc>
                    <a:spcPts val="2439"/>
                  </a:lnSpc>
                </a:pPr>
                <a:endParaRPr/>
              </a:p>
            </p:txBody>
          </p:sp>
        </p:grpSp>
        <p:sp>
          <p:nvSpPr>
            <p:cNvPr id="13" name="TextBox 13"/>
            <p:cNvSpPr txBox="1"/>
            <p:nvPr/>
          </p:nvSpPr>
          <p:spPr>
            <a:xfrm>
              <a:off x="150945" y="89096"/>
              <a:ext cx="4747243" cy="1277239"/>
            </a:xfrm>
            <a:prstGeom prst="rect">
              <a:avLst/>
            </a:prstGeom>
          </p:spPr>
          <p:txBody>
            <a:bodyPr lIns="0" tIns="0" rIns="0" bIns="0" rtlCol="0" anchor="t">
              <a:spAutoFit/>
            </a:bodyPr>
            <a:lstStyle/>
            <a:p>
              <a:pPr algn="ctr">
                <a:lnSpc>
                  <a:spcPts val="1925"/>
                </a:lnSpc>
              </a:pPr>
              <a:r>
                <a:rPr lang="en-US" sz="1499" b="1">
                  <a:solidFill>
                    <a:srgbClr val="1800AD"/>
                  </a:solidFill>
                  <a:latin typeface="Arial Bold"/>
                  <a:ea typeface="Arial Bold"/>
                  <a:cs typeface="Arial Bold"/>
                  <a:sym typeface="Arial Bold"/>
                </a:rPr>
                <a:t> </a:t>
              </a:r>
              <a:r>
                <a:rPr lang="en-US" sz="1499" b="1">
                  <a:solidFill>
                    <a:srgbClr val="000000"/>
                  </a:solidFill>
                  <a:latin typeface="Arial Bold"/>
                  <a:ea typeface="Arial Bold"/>
                  <a:cs typeface="Arial Bold"/>
                  <a:sym typeface="Arial Bold"/>
                </a:rPr>
                <a:t>Edge Types:</a:t>
              </a:r>
              <a:r>
                <a:rPr lang="en-US" sz="1499">
                  <a:solidFill>
                    <a:srgbClr val="000000"/>
                  </a:solidFill>
                  <a:latin typeface="Arial"/>
                  <a:ea typeface="Arial"/>
                  <a:cs typeface="Arial"/>
                  <a:sym typeface="Arial"/>
                </a:rPr>
                <a:t> Capture relationships like (User–owns–Account), (Account–sent–Transaction), (Transaction–initiated_from–IP).</a:t>
              </a:r>
            </a:p>
          </p:txBody>
        </p:sp>
      </p:grpSp>
      <p:grpSp>
        <p:nvGrpSpPr>
          <p:cNvPr id="14" name="Group 14"/>
          <p:cNvGrpSpPr/>
          <p:nvPr/>
        </p:nvGrpSpPr>
        <p:grpSpPr>
          <a:xfrm>
            <a:off x="8336381" y="8761669"/>
            <a:ext cx="3355183" cy="1268439"/>
            <a:chOff x="0" y="0"/>
            <a:chExt cx="4473578" cy="1691252"/>
          </a:xfrm>
        </p:grpSpPr>
        <p:grpSp>
          <p:nvGrpSpPr>
            <p:cNvPr id="15" name="Group 15"/>
            <p:cNvGrpSpPr/>
            <p:nvPr/>
          </p:nvGrpSpPr>
          <p:grpSpPr>
            <a:xfrm>
              <a:off x="0" y="0"/>
              <a:ext cx="4473578" cy="1691252"/>
              <a:chOff x="0" y="0"/>
              <a:chExt cx="828319" cy="313149"/>
            </a:xfrm>
          </p:grpSpPr>
          <p:sp>
            <p:nvSpPr>
              <p:cNvPr id="16" name="Freeform 16"/>
              <p:cNvSpPr/>
              <p:nvPr/>
            </p:nvSpPr>
            <p:spPr>
              <a:xfrm>
                <a:off x="0" y="0"/>
                <a:ext cx="828319" cy="313149"/>
              </a:xfrm>
              <a:custGeom>
                <a:avLst/>
                <a:gdLst/>
                <a:ahLst/>
                <a:cxnLst/>
                <a:rect l="l" t="t" r="r" b="b"/>
                <a:pathLst>
                  <a:path w="828319" h="313149">
                    <a:moveTo>
                      <a:pt x="125544" y="0"/>
                    </a:moveTo>
                    <a:lnTo>
                      <a:pt x="702775" y="0"/>
                    </a:lnTo>
                    <a:cubicBezTo>
                      <a:pt x="772111" y="0"/>
                      <a:pt x="828319" y="56208"/>
                      <a:pt x="828319" y="125544"/>
                    </a:cubicBezTo>
                    <a:lnTo>
                      <a:pt x="828319" y="187605"/>
                    </a:lnTo>
                    <a:cubicBezTo>
                      <a:pt x="828319" y="220901"/>
                      <a:pt x="815092" y="252834"/>
                      <a:pt x="791548" y="276378"/>
                    </a:cubicBezTo>
                    <a:cubicBezTo>
                      <a:pt x="768004" y="299922"/>
                      <a:pt x="736072" y="313149"/>
                      <a:pt x="702775" y="313149"/>
                    </a:cubicBezTo>
                    <a:lnTo>
                      <a:pt x="125544" y="313149"/>
                    </a:lnTo>
                    <a:cubicBezTo>
                      <a:pt x="92247" y="313149"/>
                      <a:pt x="60315" y="299922"/>
                      <a:pt x="36771" y="276378"/>
                    </a:cubicBezTo>
                    <a:cubicBezTo>
                      <a:pt x="13227" y="252834"/>
                      <a:pt x="0" y="220901"/>
                      <a:pt x="0" y="187605"/>
                    </a:cubicBezTo>
                    <a:lnTo>
                      <a:pt x="0" y="125544"/>
                    </a:lnTo>
                    <a:cubicBezTo>
                      <a:pt x="0" y="92247"/>
                      <a:pt x="13227" y="60315"/>
                      <a:pt x="36771" y="36771"/>
                    </a:cubicBezTo>
                    <a:cubicBezTo>
                      <a:pt x="60315" y="13227"/>
                      <a:pt x="92247" y="0"/>
                      <a:pt x="125544" y="0"/>
                    </a:cubicBezTo>
                    <a:close/>
                  </a:path>
                </a:pathLst>
              </a:custGeom>
              <a:gradFill rotWithShape="1">
                <a:gsLst>
                  <a:gs pos="0">
                    <a:srgbClr val="CDFFD8">
                      <a:alpha val="100000"/>
                    </a:srgbClr>
                  </a:gs>
                  <a:gs pos="100000">
                    <a:srgbClr val="94B9FF">
                      <a:alpha val="100000"/>
                    </a:srgbClr>
                  </a:gs>
                </a:gsLst>
                <a:lin ang="0"/>
              </a:gradFill>
              <a:ln w="38100" cap="rnd">
                <a:solidFill>
                  <a:srgbClr val="FF5757"/>
                </a:solidFill>
                <a:prstDash val="dash"/>
                <a:round/>
              </a:ln>
            </p:spPr>
            <p:txBody>
              <a:bodyPr/>
              <a:lstStyle/>
              <a:p>
                <a:endParaRPr lang="en-US"/>
              </a:p>
            </p:txBody>
          </p:sp>
          <p:sp>
            <p:nvSpPr>
              <p:cNvPr id="17" name="TextBox 17"/>
              <p:cNvSpPr txBox="1"/>
              <p:nvPr/>
            </p:nvSpPr>
            <p:spPr>
              <a:xfrm>
                <a:off x="0" y="-28575"/>
                <a:ext cx="828319" cy="341724"/>
              </a:xfrm>
              <a:prstGeom prst="rect">
                <a:avLst/>
              </a:prstGeom>
            </p:spPr>
            <p:txBody>
              <a:bodyPr lIns="50800" tIns="50800" rIns="50800" bIns="50800" rtlCol="0" anchor="ctr"/>
              <a:lstStyle/>
              <a:p>
                <a:pPr algn="ctr">
                  <a:lnSpc>
                    <a:spcPts val="2439"/>
                  </a:lnSpc>
                </a:pPr>
                <a:endParaRPr/>
              </a:p>
            </p:txBody>
          </p:sp>
        </p:grpSp>
        <p:sp>
          <p:nvSpPr>
            <p:cNvPr id="18" name="TextBox 18"/>
            <p:cNvSpPr txBox="1"/>
            <p:nvPr/>
          </p:nvSpPr>
          <p:spPr>
            <a:xfrm>
              <a:off x="210821" y="212889"/>
              <a:ext cx="4051937" cy="1360678"/>
            </a:xfrm>
            <a:prstGeom prst="rect">
              <a:avLst/>
            </a:prstGeom>
          </p:spPr>
          <p:txBody>
            <a:bodyPr lIns="0" tIns="0" rIns="0" bIns="0" rtlCol="0" anchor="t">
              <a:spAutoFit/>
            </a:bodyPr>
            <a:lstStyle/>
            <a:p>
              <a:pPr algn="ctr">
                <a:lnSpc>
                  <a:spcPts val="2054"/>
                </a:lnSpc>
              </a:pPr>
              <a:r>
                <a:rPr lang="en-US" sz="1600">
                  <a:solidFill>
                    <a:srgbClr val="000000"/>
                  </a:solidFill>
                  <a:latin typeface="Arial"/>
                  <a:ea typeface="Arial"/>
                  <a:cs typeface="Arial"/>
                  <a:sym typeface="Arial"/>
                </a:rPr>
                <a:t>Takes GNN embeddings and processes user activity as a </a:t>
              </a:r>
              <a:r>
                <a:rPr lang="en-US" sz="1600" b="1">
                  <a:solidFill>
                    <a:srgbClr val="000000"/>
                  </a:solidFill>
                  <a:latin typeface="Arial Bold"/>
                  <a:ea typeface="Arial Bold"/>
                  <a:cs typeface="Arial Bold"/>
                  <a:sym typeface="Arial Bold"/>
                </a:rPr>
                <a:t>time-ordered sequence</a:t>
              </a:r>
              <a:r>
                <a:rPr lang="en-US" sz="1600">
                  <a:solidFill>
                    <a:srgbClr val="000000"/>
                  </a:solidFill>
                  <a:latin typeface="Arial"/>
                  <a:ea typeface="Arial"/>
                  <a:cs typeface="Arial"/>
                  <a:sym typeface="Arial"/>
                </a:rPr>
                <a:t> with </a:t>
              </a:r>
              <a:r>
                <a:rPr lang="en-US" sz="1600" b="1">
                  <a:solidFill>
                    <a:srgbClr val="000000"/>
                  </a:solidFill>
                  <a:latin typeface="Arial Bold"/>
                  <a:ea typeface="Arial Bold"/>
                  <a:cs typeface="Arial Bold"/>
                  <a:sym typeface="Arial Bold"/>
                </a:rPr>
                <a:t>self-attention.</a:t>
              </a:r>
            </a:p>
          </p:txBody>
        </p:sp>
      </p:grpSp>
      <p:grpSp>
        <p:nvGrpSpPr>
          <p:cNvPr id="19" name="Group 19"/>
          <p:cNvGrpSpPr/>
          <p:nvPr/>
        </p:nvGrpSpPr>
        <p:grpSpPr>
          <a:xfrm>
            <a:off x="427061" y="5782850"/>
            <a:ext cx="3917905" cy="1457035"/>
            <a:chOff x="0" y="0"/>
            <a:chExt cx="5223873" cy="1942713"/>
          </a:xfrm>
        </p:grpSpPr>
        <p:grpSp>
          <p:nvGrpSpPr>
            <p:cNvPr id="20" name="Group 20"/>
            <p:cNvGrpSpPr/>
            <p:nvPr/>
          </p:nvGrpSpPr>
          <p:grpSpPr>
            <a:xfrm>
              <a:off x="0" y="0"/>
              <a:ext cx="5223873" cy="1942713"/>
              <a:chOff x="0" y="0"/>
              <a:chExt cx="929364" cy="345623"/>
            </a:xfrm>
          </p:grpSpPr>
          <p:sp>
            <p:nvSpPr>
              <p:cNvPr id="21" name="Freeform 21"/>
              <p:cNvSpPr/>
              <p:nvPr/>
            </p:nvSpPr>
            <p:spPr>
              <a:xfrm>
                <a:off x="0" y="0"/>
                <a:ext cx="929364" cy="345623"/>
              </a:xfrm>
              <a:custGeom>
                <a:avLst/>
                <a:gdLst/>
                <a:ahLst/>
                <a:cxnLst/>
                <a:rect l="l" t="t" r="r" b="b"/>
                <a:pathLst>
                  <a:path w="929364" h="345623">
                    <a:moveTo>
                      <a:pt x="111894" y="0"/>
                    </a:moveTo>
                    <a:lnTo>
                      <a:pt x="817470" y="0"/>
                    </a:lnTo>
                    <a:cubicBezTo>
                      <a:pt x="847147" y="0"/>
                      <a:pt x="875607" y="11789"/>
                      <a:pt x="896591" y="32773"/>
                    </a:cubicBezTo>
                    <a:cubicBezTo>
                      <a:pt x="917576" y="53757"/>
                      <a:pt x="929364" y="82218"/>
                      <a:pt x="929364" y="111894"/>
                    </a:cubicBezTo>
                    <a:lnTo>
                      <a:pt x="929364" y="233729"/>
                    </a:lnTo>
                    <a:cubicBezTo>
                      <a:pt x="929364" y="263405"/>
                      <a:pt x="917576" y="291865"/>
                      <a:pt x="896591" y="312850"/>
                    </a:cubicBezTo>
                    <a:cubicBezTo>
                      <a:pt x="875607" y="333834"/>
                      <a:pt x="847147" y="345623"/>
                      <a:pt x="817470" y="345623"/>
                    </a:cubicBezTo>
                    <a:lnTo>
                      <a:pt x="111894" y="345623"/>
                    </a:lnTo>
                    <a:cubicBezTo>
                      <a:pt x="82218" y="345623"/>
                      <a:pt x="53757" y="333834"/>
                      <a:pt x="32773" y="312850"/>
                    </a:cubicBezTo>
                    <a:cubicBezTo>
                      <a:pt x="11789" y="291865"/>
                      <a:pt x="0" y="263405"/>
                      <a:pt x="0" y="233729"/>
                    </a:cubicBezTo>
                    <a:lnTo>
                      <a:pt x="0" y="111894"/>
                    </a:lnTo>
                    <a:cubicBezTo>
                      <a:pt x="0" y="82218"/>
                      <a:pt x="11789" y="53757"/>
                      <a:pt x="32773" y="32773"/>
                    </a:cubicBezTo>
                    <a:cubicBezTo>
                      <a:pt x="53757" y="11789"/>
                      <a:pt x="82218" y="0"/>
                      <a:pt x="111894" y="0"/>
                    </a:cubicBezTo>
                    <a:close/>
                  </a:path>
                </a:pathLst>
              </a:custGeom>
              <a:gradFill rotWithShape="1">
                <a:gsLst>
                  <a:gs pos="0">
                    <a:srgbClr val="F19A5C">
                      <a:alpha val="100000"/>
                    </a:srgbClr>
                  </a:gs>
                  <a:gs pos="100000">
                    <a:srgbClr val="F9DB6F">
                      <a:alpha val="100000"/>
                    </a:srgbClr>
                  </a:gs>
                </a:gsLst>
                <a:lin ang="0"/>
              </a:gradFill>
              <a:ln w="38100" cap="rnd">
                <a:gradFill>
                  <a:gsLst>
                    <a:gs pos="0">
                      <a:srgbClr val="FF5757">
                        <a:alpha val="100000"/>
                      </a:srgbClr>
                    </a:gs>
                    <a:gs pos="100000">
                      <a:srgbClr val="8C52FF">
                        <a:alpha val="100000"/>
                      </a:srgbClr>
                    </a:gs>
                  </a:gsLst>
                  <a:lin ang="0"/>
                </a:gradFill>
                <a:prstDash val="dash"/>
                <a:round/>
              </a:ln>
            </p:spPr>
            <p:txBody>
              <a:bodyPr/>
              <a:lstStyle/>
              <a:p>
                <a:endParaRPr lang="en-US"/>
              </a:p>
            </p:txBody>
          </p:sp>
          <p:sp>
            <p:nvSpPr>
              <p:cNvPr id="22" name="TextBox 22"/>
              <p:cNvSpPr txBox="1"/>
              <p:nvPr/>
            </p:nvSpPr>
            <p:spPr>
              <a:xfrm>
                <a:off x="0" y="-28575"/>
                <a:ext cx="929364" cy="374198"/>
              </a:xfrm>
              <a:prstGeom prst="rect">
                <a:avLst/>
              </a:prstGeom>
            </p:spPr>
            <p:txBody>
              <a:bodyPr lIns="50800" tIns="50800" rIns="50800" bIns="50800" rtlCol="0" anchor="ctr"/>
              <a:lstStyle/>
              <a:p>
                <a:pPr algn="ctr">
                  <a:lnSpc>
                    <a:spcPts val="2439"/>
                  </a:lnSpc>
                </a:pPr>
                <a:endParaRPr/>
              </a:p>
            </p:txBody>
          </p:sp>
        </p:grpSp>
        <p:sp>
          <p:nvSpPr>
            <p:cNvPr id="23" name="TextBox 23"/>
            <p:cNvSpPr txBox="1"/>
            <p:nvPr/>
          </p:nvSpPr>
          <p:spPr>
            <a:xfrm>
              <a:off x="269574" y="290892"/>
              <a:ext cx="4737829" cy="1332353"/>
            </a:xfrm>
            <a:prstGeom prst="rect">
              <a:avLst/>
            </a:prstGeom>
          </p:spPr>
          <p:txBody>
            <a:bodyPr lIns="0" tIns="0" rIns="0" bIns="0" rtlCol="0" anchor="t">
              <a:spAutoFit/>
            </a:bodyPr>
            <a:lstStyle/>
            <a:p>
              <a:pPr algn="ctr">
                <a:lnSpc>
                  <a:spcPts val="2011"/>
                </a:lnSpc>
              </a:pPr>
              <a:r>
                <a:rPr lang="en-US" sz="1566">
                  <a:solidFill>
                    <a:srgbClr val="000000"/>
                  </a:solidFill>
                  <a:latin typeface="Arial"/>
                  <a:ea typeface="Arial"/>
                  <a:cs typeface="Arial"/>
                  <a:sym typeface="Arial"/>
                </a:rPr>
                <a:t>Flags zero-day or unseen frauds when </a:t>
              </a:r>
              <a:r>
                <a:rPr lang="en-US" sz="1566" b="1">
                  <a:solidFill>
                    <a:srgbClr val="000000"/>
                  </a:solidFill>
                  <a:latin typeface="Arial Bold"/>
                  <a:ea typeface="Arial Bold"/>
                  <a:cs typeface="Arial Bold"/>
                  <a:sym typeface="Arial Bold"/>
                </a:rPr>
                <a:t>reconstruction error </a:t>
              </a:r>
              <a:r>
                <a:rPr lang="en-US" sz="1566">
                  <a:solidFill>
                    <a:srgbClr val="000000"/>
                  </a:solidFill>
                  <a:latin typeface="Arial"/>
                  <a:ea typeface="Arial"/>
                  <a:cs typeface="Arial"/>
                  <a:sym typeface="Arial"/>
                </a:rPr>
                <a:t>is high (e.g., beyond 99th percentile of normal validation data).</a:t>
              </a:r>
            </a:p>
          </p:txBody>
        </p:sp>
      </p:grpSp>
      <p:grpSp>
        <p:nvGrpSpPr>
          <p:cNvPr id="24" name="Group 24"/>
          <p:cNvGrpSpPr/>
          <p:nvPr/>
        </p:nvGrpSpPr>
        <p:grpSpPr>
          <a:xfrm>
            <a:off x="223254" y="4324145"/>
            <a:ext cx="3489135" cy="1260085"/>
            <a:chOff x="0" y="0"/>
            <a:chExt cx="829233" cy="299474"/>
          </a:xfrm>
        </p:grpSpPr>
        <p:sp>
          <p:nvSpPr>
            <p:cNvPr id="25" name="Freeform 25"/>
            <p:cNvSpPr/>
            <p:nvPr/>
          </p:nvSpPr>
          <p:spPr>
            <a:xfrm>
              <a:off x="0" y="0"/>
              <a:ext cx="829233" cy="299474"/>
            </a:xfrm>
            <a:custGeom>
              <a:avLst/>
              <a:gdLst/>
              <a:ahLst/>
              <a:cxnLst/>
              <a:rect l="l" t="t" r="r" b="b"/>
              <a:pathLst>
                <a:path w="829233" h="299474">
                  <a:moveTo>
                    <a:pt x="113162" y="0"/>
                  </a:moveTo>
                  <a:lnTo>
                    <a:pt x="716070" y="0"/>
                  </a:lnTo>
                  <a:cubicBezTo>
                    <a:pt x="746083" y="0"/>
                    <a:pt x="774866" y="11922"/>
                    <a:pt x="796088" y="33144"/>
                  </a:cubicBezTo>
                  <a:cubicBezTo>
                    <a:pt x="817310" y="54366"/>
                    <a:pt x="829233" y="83150"/>
                    <a:pt x="829233" y="113162"/>
                  </a:cubicBezTo>
                  <a:lnTo>
                    <a:pt x="829233" y="186312"/>
                  </a:lnTo>
                  <a:cubicBezTo>
                    <a:pt x="829233" y="216324"/>
                    <a:pt x="817310" y="245107"/>
                    <a:pt x="796088" y="266329"/>
                  </a:cubicBezTo>
                  <a:cubicBezTo>
                    <a:pt x="774866" y="287551"/>
                    <a:pt x="746083" y="299474"/>
                    <a:pt x="716070" y="299474"/>
                  </a:cubicBezTo>
                  <a:lnTo>
                    <a:pt x="113162" y="299474"/>
                  </a:lnTo>
                  <a:cubicBezTo>
                    <a:pt x="83150" y="299474"/>
                    <a:pt x="54366" y="287551"/>
                    <a:pt x="33144" y="266329"/>
                  </a:cubicBezTo>
                  <a:cubicBezTo>
                    <a:pt x="11922" y="245107"/>
                    <a:pt x="0" y="216324"/>
                    <a:pt x="0" y="186312"/>
                  </a:cubicBezTo>
                  <a:lnTo>
                    <a:pt x="0" y="113162"/>
                  </a:lnTo>
                  <a:cubicBezTo>
                    <a:pt x="0" y="83150"/>
                    <a:pt x="11922" y="54366"/>
                    <a:pt x="33144" y="33144"/>
                  </a:cubicBezTo>
                  <a:cubicBezTo>
                    <a:pt x="54366" y="11922"/>
                    <a:pt x="83150" y="0"/>
                    <a:pt x="113162" y="0"/>
                  </a:cubicBezTo>
                  <a:close/>
                </a:path>
              </a:pathLst>
            </a:custGeom>
            <a:solidFill>
              <a:srgbClr val="C1FF72"/>
            </a:solidFill>
            <a:ln w="38100" cap="rnd">
              <a:solidFill>
                <a:srgbClr val="FF751F"/>
              </a:solidFill>
              <a:prstDash val="dash"/>
              <a:round/>
            </a:ln>
          </p:spPr>
          <p:txBody>
            <a:bodyPr/>
            <a:lstStyle/>
            <a:p>
              <a:endParaRPr lang="en-US"/>
            </a:p>
          </p:txBody>
        </p:sp>
        <p:sp>
          <p:nvSpPr>
            <p:cNvPr id="26" name="TextBox 26"/>
            <p:cNvSpPr txBox="1"/>
            <p:nvPr/>
          </p:nvSpPr>
          <p:spPr>
            <a:xfrm>
              <a:off x="0" y="-28575"/>
              <a:ext cx="829233" cy="328049"/>
            </a:xfrm>
            <a:prstGeom prst="rect">
              <a:avLst/>
            </a:prstGeom>
          </p:spPr>
          <p:txBody>
            <a:bodyPr lIns="56296" tIns="56296" rIns="56296" bIns="56296" rtlCol="0" anchor="ctr"/>
            <a:lstStyle/>
            <a:p>
              <a:pPr algn="ctr">
                <a:lnSpc>
                  <a:spcPts val="2054"/>
                </a:lnSpc>
              </a:pPr>
              <a:r>
                <a:rPr lang="en-US" sz="1600">
                  <a:solidFill>
                    <a:srgbClr val="000000"/>
                  </a:solidFill>
                  <a:latin typeface="Arial"/>
                  <a:ea typeface="Arial"/>
                  <a:cs typeface="Arial"/>
                  <a:sym typeface="Arial"/>
                </a:rPr>
                <a:t>Learns to choose the best action (</a:t>
              </a:r>
              <a:r>
                <a:rPr lang="en-US" sz="1600" b="1">
                  <a:solidFill>
                    <a:srgbClr val="000000"/>
                  </a:solidFill>
                  <a:latin typeface="Arial Bold"/>
                  <a:ea typeface="Arial Bold"/>
                  <a:cs typeface="Arial Bold"/>
                  <a:sym typeface="Arial Bold"/>
                </a:rPr>
                <a:t>Approve / 2FA / Block</a:t>
              </a:r>
              <a:r>
                <a:rPr lang="en-US" sz="1600">
                  <a:solidFill>
                    <a:srgbClr val="000000"/>
                  </a:solidFill>
                  <a:latin typeface="Arial"/>
                  <a:ea typeface="Arial"/>
                  <a:cs typeface="Arial"/>
                  <a:sym typeface="Arial"/>
                </a:rPr>
                <a:t>) for each transaction context using a </a:t>
              </a:r>
              <a:r>
                <a:rPr lang="en-US" sz="1600" b="1">
                  <a:solidFill>
                    <a:srgbClr val="000000"/>
                  </a:solidFill>
                  <a:latin typeface="Arial Bold"/>
                  <a:ea typeface="Arial Bold"/>
                  <a:cs typeface="Arial Bold"/>
                  <a:sym typeface="Arial Bold"/>
                </a:rPr>
                <a:t>reward-based</a:t>
              </a:r>
              <a:r>
                <a:rPr lang="en-US" sz="1600">
                  <a:solidFill>
                    <a:srgbClr val="000000"/>
                  </a:solidFill>
                  <a:latin typeface="Arial"/>
                  <a:ea typeface="Arial"/>
                  <a:cs typeface="Arial"/>
                  <a:sym typeface="Arial"/>
                </a:rPr>
                <a:t> system.</a:t>
              </a:r>
            </a:p>
          </p:txBody>
        </p:sp>
      </p:grpSp>
      <p:grpSp>
        <p:nvGrpSpPr>
          <p:cNvPr id="27" name="Group 27"/>
          <p:cNvGrpSpPr/>
          <p:nvPr/>
        </p:nvGrpSpPr>
        <p:grpSpPr>
          <a:xfrm>
            <a:off x="8429539" y="4584217"/>
            <a:ext cx="2049551" cy="204955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solidFill>
            <a:ln cap="sq">
              <a:noFill/>
              <a:prstDash val="solid"/>
              <a:miter/>
            </a:ln>
          </p:spPr>
          <p:txBody>
            <a:bodyPr/>
            <a:lstStyle/>
            <a:p>
              <a:endParaRPr lang="en-US"/>
            </a:p>
          </p:txBody>
        </p:sp>
        <p:sp>
          <p:nvSpPr>
            <p:cNvPr id="29" name="TextBox 29"/>
            <p:cNvSpPr txBox="1"/>
            <p:nvPr/>
          </p:nvSpPr>
          <p:spPr>
            <a:xfrm>
              <a:off x="76200" y="57150"/>
              <a:ext cx="660400" cy="679450"/>
            </a:xfrm>
            <a:prstGeom prst="rect">
              <a:avLst/>
            </a:prstGeom>
          </p:spPr>
          <p:txBody>
            <a:bodyPr lIns="50800" tIns="50800" rIns="50800" bIns="50800" rtlCol="0" anchor="ctr"/>
            <a:lstStyle/>
            <a:p>
              <a:pPr algn="ctr">
                <a:lnSpc>
                  <a:spcPts val="2953"/>
                </a:lnSpc>
              </a:pPr>
              <a:r>
                <a:rPr lang="en-US" sz="2300" b="1">
                  <a:solidFill>
                    <a:srgbClr val="FAFDFD"/>
                  </a:solidFill>
                  <a:latin typeface="Canva Sans Bold"/>
                  <a:ea typeface="Canva Sans Bold"/>
                  <a:cs typeface="Canva Sans Bold"/>
                  <a:sym typeface="Canva Sans Bold"/>
                </a:rPr>
                <a:t>Algorithm</a:t>
              </a:r>
            </a:p>
          </p:txBody>
        </p:sp>
      </p:grpSp>
      <p:grpSp>
        <p:nvGrpSpPr>
          <p:cNvPr id="30" name="Group 30"/>
          <p:cNvGrpSpPr/>
          <p:nvPr/>
        </p:nvGrpSpPr>
        <p:grpSpPr>
          <a:xfrm>
            <a:off x="10897259" y="3861751"/>
            <a:ext cx="2071591" cy="1496459"/>
            <a:chOff x="0" y="0"/>
            <a:chExt cx="2762121" cy="1995279"/>
          </a:xfrm>
        </p:grpSpPr>
        <p:sp>
          <p:nvSpPr>
            <p:cNvPr id="31" name="Freeform 31"/>
            <p:cNvSpPr/>
            <p:nvPr/>
          </p:nvSpPr>
          <p:spPr>
            <a:xfrm>
              <a:off x="0" y="0"/>
              <a:ext cx="2762121" cy="1995279"/>
            </a:xfrm>
            <a:custGeom>
              <a:avLst/>
              <a:gdLst/>
              <a:ahLst/>
              <a:cxnLst/>
              <a:rect l="l" t="t" r="r" b="b"/>
              <a:pathLst>
                <a:path w="2762121" h="1995279">
                  <a:moveTo>
                    <a:pt x="0" y="0"/>
                  </a:moveTo>
                  <a:lnTo>
                    <a:pt x="2762121" y="0"/>
                  </a:lnTo>
                  <a:lnTo>
                    <a:pt x="2762121" y="1995279"/>
                  </a:lnTo>
                  <a:lnTo>
                    <a:pt x="0" y="19952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2" name="TextBox 32"/>
            <p:cNvSpPr txBox="1"/>
            <p:nvPr/>
          </p:nvSpPr>
          <p:spPr>
            <a:xfrm>
              <a:off x="292548" y="485514"/>
              <a:ext cx="2177024" cy="675874"/>
            </a:xfrm>
            <a:prstGeom prst="rect">
              <a:avLst/>
            </a:prstGeom>
          </p:spPr>
          <p:txBody>
            <a:bodyPr lIns="0" tIns="0" rIns="0" bIns="0" rtlCol="0" anchor="t">
              <a:spAutoFit/>
            </a:bodyPr>
            <a:lstStyle/>
            <a:p>
              <a:pPr algn="ctr">
                <a:lnSpc>
                  <a:spcPts val="1985"/>
                </a:lnSpc>
                <a:spcBef>
                  <a:spcPct val="0"/>
                </a:spcBef>
              </a:pPr>
              <a:r>
                <a:rPr lang="en-US" sz="1546" b="1">
                  <a:solidFill>
                    <a:srgbClr val="000000"/>
                  </a:solidFill>
                  <a:latin typeface="Arial Bold"/>
                  <a:ea typeface="Arial Bold"/>
                  <a:cs typeface="Arial Bold"/>
                  <a:sym typeface="Arial Bold"/>
                </a:rPr>
                <a:t>Heterogeneous Graph Builder</a:t>
              </a:r>
            </a:p>
          </p:txBody>
        </p:sp>
      </p:grpSp>
      <p:grpSp>
        <p:nvGrpSpPr>
          <p:cNvPr id="33" name="Group 33"/>
          <p:cNvGrpSpPr/>
          <p:nvPr/>
        </p:nvGrpSpPr>
        <p:grpSpPr>
          <a:xfrm>
            <a:off x="13505243" y="1746284"/>
            <a:ext cx="2834491" cy="915792"/>
            <a:chOff x="0" y="0"/>
            <a:chExt cx="3779321" cy="1221056"/>
          </a:xfrm>
        </p:grpSpPr>
        <p:grpSp>
          <p:nvGrpSpPr>
            <p:cNvPr id="34" name="Group 34"/>
            <p:cNvGrpSpPr/>
            <p:nvPr/>
          </p:nvGrpSpPr>
          <p:grpSpPr>
            <a:xfrm>
              <a:off x="0" y="0"/>
              <a:ext cx="3779321" cy="1221056"/>
              <a:chOff x="0" y="0"/>
              <a:chExt cx="906495" cy="292878"/>
            </a:xfrm>
          </p:grpSpPr>
          <p:sp>
            <p:nvSpPr>
              <p:cNvPr id="35" name="Freeform 35"/>
              <p:cNvSpPr/>
              <p:nvPr/>
            </p:nvSpPr>
            <p:spPr>
              <a:xfrm>
                <a:off x="0" y="0"/>
                <a:ext cx="906495" cy="292878"/>
              </a:xfrm>
              <a:custGeom>
                <a:avLst/>
                <a:gdLst/>
                <a:ahLst/>
                <a:cxnLst/>
                <a:rect l="l" t="t" r="r" b="b"/>
                <a:pathLst>
                  <a:path w="906495" h="292878">
                    <a:moveTo>
                      <a:pt x="114717" y="0"/>
                    </a:moveTo>
                    <a:lnTo>
                      <a:pt x="791778" y="0"/>
                    </a:lnTo>
                    <a:cubicBezTo>
                      <a:pt x="855134" y="0"/>
                      <a:pt x="906495" y="51360"/>
                      <a:pt x="906495" y="114717"/>
                    </a:cubicBezTo>
                    <a:lnTo>
                      <a:pt x="906495" y="178161"/>
                    </a:lnTo>
                    <a:cubicBezTo>
                      <a:pt x="906495" y="241518"/>
                      <a:pt x="855134" y="292878"/>
                      <a:pt x="791778" y="292878"/>
                    </a:cubicBezTo>
                    <a:lnTo>
                      <a:pt x="114717" y="292878"/>
                    </a:lnTo>
                    <a:cubicBezTo>
                      <a:pt x="51360" y="292878"/>
                      <a:pt x="0" y="241518"/>
                      <a:pt x="0" y="178161"/>
                    </a:cubicBezTo>
                    <a:lnTo>
                      <a:pt x="0" y="114717"/>
                    </a:lnTo>
                    <a:cubicBezTo>
                      <a:pt x="0" y="51360"/>
                      <a:pt x="51360" y="0"/>
                      <a:pt x="114717" y="0"/>
                    </a:cubicBezTo>
                    <a:close/>
                  </a:path>
                </a:pathLst>
              </a:custGeom>
              <a:solidFill>
                <a:srgbClr val="C2ECF5"/>
              </a:solidFill>
              <a:ln w="38100" cap="rnd">
                <a:gradFill>
                  <a:gsLst>
                    <a:gs pos="0">
                      <a:srgbClr val="0097B2">
                        <a:alpha val="100000"/>
                      </a:srgbClr>
                    </a:gs>
                    <a:gs pos="100000">
                      <a:srgbClr val="7ED957">
                        <a:alpha val="100000"/>
                      </a:srgbClr>
                    </a:gs>
                  </a:gsLst>
                  <a:lin ang="0"/>
                </a:gradFill>
                <a:prstDash val="dash"/>
                <a:round/>
              </a:ln>
            </p:spPr>
            <p:txBody>
              <a:bodyPr/>
              <a:lstStyle/>
              <a:p>
                <a:endParaRPr lang="en-US"/>
              </a:p>
            </p:txBody>
          </p:sp>
          <p:sp>
            <p:nvSpPr>
              <p:cNvPr id="36" name="TextBox 36"/>
              <p:cNvSpPr txBox="1"/>
              <p:nvPr/>
            </p:nvSpPr>
            <p:spPr>
              <a:xfrm>
                <a:off x="0" y="-28575"/>
                <a:ext cx="906495" cy="321453"/>
              </a:xfrm>
              <a:prstGeom prst="rect">
                <a:avLst/>
              </a:prstGeom>
            </p:spPr>
            <p:txBody>
              <a:bodyPr lIns="50800" tIns="50800" rIns="50800" bIns="50800" rtlCol="0" anchor="ctr"/>
              <a:lstStyle/>
              <a:p>
                <a:pPr algn="ctr">
                  <a:lnSpc>
                    <a:spcPts val="2439"/>
                  </a:lnSpc>
                </a:pPr>
                <a:endParaRPr/>
              </a:p>
            </p:txBody>
          </p:sp>
        </p:grpSp>
        <p:sp>
          <p:nvSpPr>
            <p:cNvPr id="37" name="TextBox 37"/>
            <p:cNvSpPr txBox="1"/>
            <p:nvPr/>
          </p:nvSpPr>
          <p:spPr>
            <a:xfrm>
              <a:off x="114200" y="109757"/>
              <a:ext cx="3591627" cy="959739"/>
            </a:xfrm>
            <a:prstGeom prst="rect">
              <a:avLst/>
            </a:prstGeom>
          </p:spPr>
          <p:txBody>
            <a:bodyPr lIns="0" tIns="0" rIns="0" bIns="0" rtlCol="0" anchor="t">
              <a:spAutoFit/>
            </a:bodyPr>
            <a:lstStyle/>
            <a:p>
              <a:pPr algn="ctr">
                <a:lnSpc>
                  <a:spcPts val="1926"/>
                </a:lnSpc>
              </a:pPr>
              <a:r>
                <a:rPr lang="en-US" sz="1500" b="1">
                  <a:solidFill>
                    <a:srgbClr val="000000"/>
                  </a:solidFill>
                  <a:latin typeface="Arial Bold"/>
                  <a:ea typeface="Arial Bold"/>
                  <a:cs typeface="Arial Bold"/>
                  <a:sym typeface="Arial Bold"/>
                </a:rPr>
                <a:t>Node Types:</a:t>
              </a:r>
              <a:r>
                <a:rPr lang="en-US" sz="1500">
                  <a:solidFill>
                    <a:srgbClr val="000000"/>
                  </a:solidFill>
                  <a:latin typeface="Arial"/>
                  <a:ea typeface="Arial"/>
                  <a:cs typeface="Arial"/>
                  <a:sym typeface="Arial"/>
                </a:rPr>
                <a:t> User, Account, Transaction, Device, IP Address, Merchant.</a:t>
              </a:r>
            </a:p>
          </p:txBody>
        </p:sp>
      </p:grpSp>
      <p:grpSp>
        <p:nvGrpSpPr>
          <p:cNvPr id="38" name="Group 38"/>
          <p:cNvGrpSpPr/>
          <p:nvPr/>
        </p:nvGrpSpPr>
        <p:grpSpPr>
          <a:xfrm>
            <a:off x="14373695" y="4204294"/>
            <a:ext cx="3775268" cy="1153917"/>
            <a:chOff x="0" y="0"/>
            <a:chExt cx="5033691" cy="1538556"/>
          </a:xfrm>
        </p:grpSpPr>
        <p:grpSp>
          <p:nvGrpSpPr>
            <p:cNvPr id="39" name="Group 39"/>
            <p:cNvGrpSpPr/>
            <p:nvPr/>
          </p:nvGrpSpPr>
          <p:grpSpPr>
            <a:xfrm>
              <a:off x="0" y="0"/>
              <a:ext cx="5033691" cy="1538556"/>
              <a:chOff x="0" y="0"/>
              <a:chExt cx="1207364" cy="369033"/>
            </a:xfrm>
          </p:grpSpPr>
          <p:sp>
            <p:nvSpPr>
              <p:cNvPr id="40" name="Freeform 40"/>
              <p:cNvSpPr/>
              <p:nvPr/>
            </p:nvSpPr>
            <p:spPr>
              <a:xfrm>
                <a:off x="0" y="0"/>
                <a:ext cx="1207364" cy="369033"/>
              </a:xfrm>
              <a:custGeom>
                <a:avLst/>
                <a:gdLst/>
                <a:ahLst/>
                <a:cxnLst/>
                <a:rect l="l" t="t" r="r" b="b"/>
                <a:pathLst>
                  <a:path w="1207364" h="369033">
                    <a:moveTo>
                      <a:pt x="86130" y="0"/>
                    </a:moveTo>
                    <a:lnTo>
                      <a:pt x="1121234" y="0"/>
                    </a:lnTo>
                    <a:cubicBezTo>
                      <a:pt x="1168802" y="0"/>
                      <a:pt x="1207364" y="38562"/>
                      <a:pt x="1207364" y="86130"/>
                    </a:cubicBezTo>
                    <a:lnTo>
                      <a:pt x="1207364" y="282903"/>
                    </a:lnTo>
                    <a:cubicBezTo>
                      <a:pt x="1207364" y="330471"/>
                      <a:pt x="1168802" y="369033"/>
                      <a:pt x="1121234" y="369033"/>
                    </a:cubicBezTo>
                    <a:lnTo>
                      <a:pt x="86130" y="369033"/>
                    </a:lnTo>
                    <a:cubicBezTo>
                      <a:pt x="38562" y="369033"/>
                      <a:pt x="0" y="330471"/>
                      <a:pt x="0" y="282903"/>
                    </a:cubicBezTo>
                    <a:lnTo>
                      <a:pt x="0" y="86130"/>
                    </a:lnTo>
                    <a:cubicBezTo>
                      <a:pt x="0" y="38562"/>
                      <a:pt x="38562" y="0"/>
                      <a:pt x="86130" y="0"/>
                    </a:cubicBezTo>
                    <a:close/>
                  </a:path>
                </a:pathLst>
              </a:custGeom>
              <a:solidFill>
                <a:srgbClr val="C2ECF5"/>
              </a:solidFill>
              <a:ln w="38100" cap="rnd">
                <a:gradFill>
                  <a:gsLst>
                    <a:gs pos="0">
                      <a:srgbClr val="0097B2">
                        <a:alpha val="100000"/>
                      </a:srgbClr>
                    </a:gs>
                    <a:gs pos="100000">
                      <a:srgbClr val="7ED957">
                        <a:alpha val="100000"/>
                      </a:srgbClr>
                    </a:gs>
                  </a:gsLst>
                  <a:lin ang="0"/>
                </a:gradFill>
                <a:prstDash val="dash"/>
                <a:round/>
              </a:ln>
            </p:spPr>
            <p:txBody>
              <a:bodyPr/>
              <a:lstStyle/>
              <a:p>
                <a:endParaRPr lang="en-US"/>
              </a:p>
            </p:txBody>
          </p:sp>
          <p:sp>
            <p:nvSpPr>
              <p:cNvPr id="41" name="TextBox 41"/>
              <p:cNvSpPr txBox="1"/>
              <p:nvPr/>
            </p:nvSpPr>
            <p:spPr>
              <a:xfrm>
                <a:off x="0" y="-28575"/>
                <a:ext cx="1207364" cy="397608"/>
              </a:xfrm>
              <a:prstGeom prst="rect">
                <a:avLst/>
              </a:prstGeom>
            </p:spPr>
            <p:txBody>
              <a:bodyPr lIns="50800" tIns="50800" rIns="50800" bIns="50800" rtlCol="0" anchor="ctr"/>
              <a:lstStyle/>
              <a:p>
                <a:pPr algn="ctr">
                  <a:lnSpc>
                    <a:spcPts val="2439"/>
                  </a:lnSpc>
                </a:pPr>
                <a:endParaRPr/>
              </a:p>
            </p:txBody>
          </p:sp>
        </p:grpSp>
        <p:sp>
          <p:nvSpPr>
            <p:cNvPr id="42" name="TextBox 42"/>
            <p:cNvSpPr txBox="1"/>
            <p:nvPr/>
          </p:nvSpPr>
          <p:spPr>
            <a:xfrm>
              <a:off x="152104" y="109757"/>
              <a:ext cx="4783701" cy="1277239"/>
            </a:xfrm>
            <a:prstGeom prst="rect">
              <a:avLst/>
            </a:prstGeom>
          </p:spPr>
          <p:txBody>
            <a:bodyPr lIns="0" tIns="0" rIns="0" bIns="0" rtlCol="0" anchor="t">
              <a:spAutoFit/>
            </a:bodyPr>
            <a:lstStyle/>
            <a:p>
              <a:pPr algn="ctr">
                <a:lnSpc>
                  <a:spcPts val="1926"/>
                </a:lnSpc>
              </a:pPr>
              <a:r>
                <a:rPr lang="en-US" sz="1500" b="1">
                  <a:solidFill>
                    <a:srgbClr val="1800AD"/>
                  </a:solidFill>
                  <a:latin typeface="Arial Bold"/>
                  <a:ea typeface="Arial Bold"/>
                  <a:cs typeface="Arial Bold"/>
                  <a:sym typeface="Arial Bold"/>
                </a:rPr>
                <a:t> </a:t>
              </a:r>
              <a:r>
                <a:rPr lang="en-US" sz="1500" b="1">
                  <a:solidFill>
                    <a:srgbClr val="000000"/>
                  </a:solidFill>
                  <a:latin typeface="Arial Bold"/>
                  <a:ea typeface="Arial Bold"/>
                  <a:cs typeface="Arial Bold"/>
                  <a:sym typeface="Arial Bold"/>
                </a:rPr>
                <a:t>Features:</a:t>
              </a:r>
              <a:r>
                <a:rPr lang="en-US" sz="1500">
                  <a:solidFill>
                    <a:srgbClr val="000000"/>
                  </a:solidFill>
                  <a:latin typeface="Arial"/>
                  <a:ea typeface="Arial"/>
                  <a:cs typeface="Arial"/>
                  <a:sym typeface="Arial"/>
                </a:rPr>
                <a:t> Node attributes (e.g., account_age, avg_txn_amount_30d) and edge attributes (e.g., txn amount, timestamp) enrich graph context.</a:t>
              </a:r>
            </a:p>
          </p:txBody>
        </p:sp>
      </p:grpSp>
      <p:grpSp>
        <p:nvGrpSpPr>
          <p:cNvPr id="43" name="Group 43"/>
          <p:cNvGrpSpPr/>
          <p:nvPr/>
        </p:nvGrpSpPr>
        <p:grpSpPr>
          <a:xfrm>
            <a:off x="10620736" y="5633722"/>
            <a:ext cx="2348115" cy="1453316"/>
            <a:chOff x="0" y="0"/>
            <a:chExt cx="3130819" cy="1937755"/>
          </a:xfrm>
        </p:grpSpPr>
        <p:sp>
          <p:nvSpPr>
            <p:cNvPr id="44" name="Freeform 44"/>
            <p:cNvSpPr/>
            <p:nvPr/>
          </p:nvSpPr>
          <p:spPr>
            <a:xfrm rot="-10800000">
              <a:off x="0" y="0"/>
              <a:ext cx="3130819" cy="1937755"/>
            </a:xfrm>
            <a:custGeom>
              <a:avLst/>
              <a:gdLst/>
              <a:ahLst/>
              <a:cxnLst/>
              <a:rect l="l" t="t" r="r" b="b"/>
              <a:pathLst>
                <a:path w="3130819" h="1937755">
                  <a:moveTo>
                    <a:pt x="0" y="0"/>
                  </a:moveTo>
                  <a:lnTo>
                    <a:pt x="3130819" y="0"/>
                  </a:lnTo>
                  <a:lnTo>
                    <a:pt x="3130819" y="1937755"/>
                  </a:lnTo>
                  <a:lnTo>
                    <a:pt x="0" y="19377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45" name="TextBox 45"/>
            <p:cNvSpPr txBox="1"/>
            <p:nvPr/>
          </p:nvSpPr>
          <p:spPr>
            <a:xfrm>
              <a:off x="403757" y="558717"/>
              <a:ext cx="2323305" cy="657403"/>
            </a:xfrm>
            <a:prstGeom prst="rect">
              <a:avLst/>
            </a:prstGeom>
          </p:spPr>
          <p:txBody>
            <a:bodyPr lIns="0" tIns="0" rIns="0" bIns="0" rtlCol="0" anchor="t">
              <a:spAutoFit/>
            </a:bodyPr>
            <a:lstStyle/>
            <a:p>
              <a:pPr algn="ctr">
                <a:lnSpc>
                  <a:spcPts val="1990"/>
                </a:lnSpc>
                <a:spcBef>
                  <a:spcPct val="0"/>
                </a:spcBef>
              </a:pPr>
              <a:r>
                <a:rPr lang="en-US" sz="1550" b="1">
                  <a:solidFill>
                    <a:srgbClr val="000000"/>
                  </a:solidFill>
                  <a:latin typeface="Arial Bold"/>
                  <a:ea typeface="Arial Bold"/>
                  <a:cs typeface="Arial Bold"/>
                  <a:sym typeface="Arial Bold"/>
                </a:rPr>
                <a:t>Graph Neural Networks (GNNs)</a:t>
              </a:r>
            </a:p>
          </p:txBody>
        </p:sp>
      </p:grpSp>
      <p:grpSp>
        <p:nvGrpSpPr>
          <p:cNvPr id="46" name="Group 46"/>
          <p:cNvGrpSpPr/>
          <p:nvPr/>
        </p:nvGrpSpPr>
        <p:grpSpPr>
          <a:xfrm>
            <a:off x="8473529" y="7060651"/>
            <a:ext cx="1961572" cy="1457114"/>
            <a:chOff x="0" y="0"/>
            <a:chExt cx="2615429" cy="1942819"/>
          </a:xfrm>
        </p:grpSpPr>
        <p:sp>
          <p:nvSpPr>
            <p:cNvPr id="47" name="Freeform 47"/>
            <p:cNvSpPr/>
            <p:nvPr/>
          </p:nvSpPr>
          <p:spPr>
            <a:xfrm>
              <a:off x="0" y="0"/>
              <a:ext cx="2479235" cy="1942819"/>
            </a:xfrm>
            <a:custGeom>
              <a:avLst/>
              <a:gdLst/>
              <a:ahLst/>
              <a:cxnLst/>
              <a:rect l="l" t="t" r="r" b="b"/>
              <a:pathLst>
                <a:path w="2479235" h="1942819">
                  <a:moveTo>
                    <a:pt x="0" y="0"/>
                  </a:moveTo>
                  <a:lnTo>
                    <a:pt x="2479235" y="0"/>
                  </a:lnTo>
                  <a:lnTo>
                    <a:pt x="2479235" y="1942819"/>
                  </a:lnTo>
                  <a:lnTo>
                    <a:pt x="0" y="194281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48" name="TextBox 48"/>
            <p:cNvSpPr txBox="1"/>
            <p:nvPr/>
          </p:nvSpPr>
          <p:spPr>
            <a:xfrm>
              <a:off x="0" y="603339"/>
              <a:ext cx="2615429" cy="657403"/>
            </a:xfrm>
            <a:prstGeom prst="rect">
              <a:avLst/>
            </a:prstGeom>
          </p:spPr>
          <p:txBody>
            <a:bodyPr lIns="0" tIns="0" rIns="0" bIns="0" rtlCol="0" anchor="t">
              <a:spAutoFit/>
            </a:bodyPr>
            <a:lstStyle/>
            <a:p>
              <a:pPr algn="ctr">
                <a:lnSpc>
                  <a:spcPts val="1990"/>
                </a:lnSpc>
                <a:spcBef>
                  <a:spcPct val="0"/>
                </a:spcBef>
              </a:pPr>
              <a:r>
                <a:rPr lang="en-US" sz="1550" b="1">
                  <a:solidFill>
                    <a:srgbClr val="000000"/>
                  </a:solidFill>
                  <a:latin typeface="Arial Bold"/>
                  <a:ea typeface="Arial Bold"/>
                  <a:cs typeface="Arial Bold"/>
                  <a:sym typeface="Arial Bold"/>
                </a:rPr>
                <a:t>Transformer Encoder</a:t>
              </a:r>
            </a:p>
          </p:txBody>
        </p:sp>
      </p:grpSp>
      <p:grpSp>
        <p:nvGrpSpPr>
          <p:cNvPr id="49" name="Group 49"/>
          <p:cNvGrpSpPr/>
          <p:nvPr/>
        </p:nvGrpSpPr>
        <p:grpSpPr>
          <a:xfrm>
            <a:off x="5825710" y="5990338"/>
            <a:ext cx="2143872" cy="1461979"/>
            <a:chOff x="0" y="0"/>
            <a:chExt cx="2858496" cy="1949305"/>
          </a:xfrm>
        </p:grpSpPr>
        <p:sp>
          <p:nvSpPr>
            <p:cNvPr id="50" name="Freeform 50"/>
            <p:cNvSpPr/>
            <p:nvPr/>
          </p:nvSpPr>
          <p:spPr>
            <a:xfrm>
              <a:off x="0" y="0"/>
              <a:ext cx="2858496" cy="1949305"/>
            </a:xfrm>
            <a:custGeom>
              <a:avLst/>
              <a:gdLst/>
              <a:ahLst/>
              <a:cxnLst/>
              <a:rect l="l" t="t" r="r" b="b"/>
              <a:pathLst>
                <a:path w="2858496" h="1949305">
                  <a:moveTo>
                    <a:pt x="0" y="0"/>
                  </a:moveTo>
                  <a:lnTo>
                    <a:pt x="2858496" y="0"/>
                  </a:lnTo>
                  <a:lnTo>
                    <a:pt x="2858496" y="1949305"/>
                  </a:lnTo>
                  <a:lnTo>
                    <a:pt x="0" y="194930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51" name="TextBox 51"/>
            <p:cNvSpPr txBox="1"/>
            <p:nvPr/>
          </p:nvSpPr>
          <p:spPr>
            <a:xfrm>
              <a:off x="107007" y="436002"/>
              <a:ext cx="2644481" cy="657403"/>
            </a:xfrm>
            <a:prstGeom prst="rect">
              <a:avLst/>
            </a:prstGeom>
          </p:spPr>
          <p:txBody>
            <a:bodyPr lIns="0" tIns="0" rIns="0" bIns="0" rtlCol="0" anchor="t">
              <a:spAutoFit/>
            </a:bodyPr>
            <a:lstStyle/>
            <a:p>
              <a:pPr algn="ctr">
                <a:lnSpc>
                  <a:spcPts val="1990"/>
                </a:lnSpc>
                <a:spcBef>
                  <a:spcPct val="0"/>
                </a:spcBef>
              </a:pPr>
              <a:r>
                <a:rPr lang="en-US" sz="1550" b="1">
                  <a:solidFill>
                    <a:srgbClr val="000000"/>
                  </a:solidFill>
                  <a:latin typeface="Arial Bold"/>
                  <a:ea typeface="Arial Bold"/>
                  <a:cs typeface="Arial Bold"/>
                  <a:sym typeface="Arial Bold"/>
                </a:rPr>
                <a:t>Variational Autoencoder (VAE)</a:t>
              </a:r>
            </a:p>
          </p:txBody>
        </p:sp>
      </p:grpSp>
      <p:grpSp>
        <p:nvGrpSpPr>
          <p:cNvPr id="52" name="Group 52"/>
          <p:cNvGrpSpPr/>
          <p:nvPr/>
        </p:nvGrpSpPr>
        <p:grpSpPr>
          <a:xfrm>
            <a:off x="6127850" y="4032844"/>
            <a:ext cx="2208531" cy="1332264"/>
            <a:chOff x="0" y="0"/>
            <a:chExt cx="2944708" cy="1776352"/>
          </a:xfrm>
        </p:grpSpPr>
        <p:sp>
          <p:nvSpPr>
            <p:cNvPr id="53" name="Freeform 53"/>
            <p:cNvSpPr/>
            <p:nvPr/>
          </p:nvSpPr>
          <p:spPr>
            <a:xfrm>
              <a:off x="0" y="0"/>
              <a:ext cx="2944708" cy="1776352"/>
            </a:xfrm>
            <a:custGeom>
              <a:avLst/>
              <a:gdLst/>
              <a:ahLst/>
              <a:cxnLst/>
              <a:rect l="l" t="t" r="r" b="b"/>
              <a:pathLst>
                <a:path w="2944708" h="1776352">
                  <a:moveTo>
                    <a:pt x="0" y="0"/>
                  </a:moveTo>
                  <a:lnTo>
                    <a:pt x="2944708" y="0"/>
                  </a:lnTo>
                  <a:lnTo>
                    <a:pt x="2944708" y="1776352"/>
                  </a:lnTo>
                  <a:lnTo>
                    <a:pt x="0" y="177635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54" name="TextBox 54"/>
            <p:cNvSpPr txBox="1"/>
            <p:nvPr/>
          </p:nvSpPr>
          <p:spPr>
            <a:xfrm>
              <a:off x="318093" y="505953"/>
              <a:ext cx="2308523" cy="732725"/>
            </a:xfrm>
            <a:prstGeom prst="rect">
              <a:avLst/>
            </a:prstGeom>
          </p:spPr>
          <p:txBody>
            <a:bodyPr lIns="0" tIns="0" rIns="0" bIns="0" rtlCol="0" anchor="t">
              <a:spAutoFit/>
            </a:bodyPr>
            <a:lstStyle/>
            <a:p>
              <a:pPr algn="ctr">
                <a:lnSpc>
                  <a:spcPts val="2195"/>
                </a:lnSpc>
                <a:spcBef>
                  <a:spcPct val="0"/>
                </a:spcBef>
              </a:pPr>
              <a:r>
                <a:rPr lang="en-US" sz="1709" b="1">
                  <a:solidFill>
                    <a:srgbClr val="000000"/>
                  </a:solidFill>
                  <a:latin typeface="Arial Bold"/>
                  <a:ea typeface="Arial Bold"/>
                  <a:cs typeface="Arial Bold"/>
                  <a:sym typeface="Arial Bold"/>
                </a:rPr>
                <a:t>Contextual Bandit</a:t>
              </a:r>
            </a:p>
          </p:txBody>
        </p:sp>
      </p:grpSp>
      <p:grpSp>
        <p:nvGrpSpPr>
          <p:cNvPr id="55" name="Group 55"/>
          <p:cNvGrpSpPr/>
          <p:nvPr/>
        </p:nvGrpSpPr>
        <p:grpSpPr>
          <a:xfrm>
            <a:off x="8218283" y="2813446"/>
            <a:ext cx="2470603" cy="1446426"/>
            <a:chOff x="0" y="0"/>
            <a:chExt cx="3294137" cy="1928567"/>
          </a:xfrm>
        </p:grpSpPr>
        <p:sp>
          <p:nvSpPr>
            <p:cNvPr id="56" name="Freeform 56"/>
            <p:cNvSpPr/>
            <p:nvPr/>
          </p:nvSpPr>
          <p:spPr>
            <a:xfrm>
              <a:off x="0" y="0"/>
              <a:ext cx="3294137" cy="1928567"/>
            </a:xfrm>
            <a:custGeom>
              <a:avLst/>
              <a:gdLst/>
              <a:ahLst/>
              <a:cxnLst/>
              <a:rect l="l" t="t" r="r" b="b"/>
              <a:pathLst>
                <a:path w="3294137" h="1928567">
                  <a:moveTo>
                    <a:pt x="0" y="0"/>
                  </a:moveTo>
                  <a:lnTo>
                    <a:pt x="3294137" y="0"/>
                  </a:lnTo>
                  <a:lnTo>
                    <a:pt x="3294137" y="1928567"/>
                  </a:lnTo>
                  <a:lnTo>
                    <a:pt x="0" y="192856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57" name="TextBox 57"/>
            <p:cNvSpPr txBox="1"/>
            <p:nvPr/>
          </p:nvSpPr>
          <p:spPr>
            <a:xfrm>
              <a:off x="810043" y="725641"/>
              <a:ext cx="1656062" cy="657403"/>
            </a:xfrm>
            <a:prstGeom prst="rect">
              <a:avLst/>
            </a:prstGeom>
          </p:spPr>
          <p:txBody>
            <a:bodyPr lIns="0" tIns="0" rIns="0" bIns="0" rtlCol="0" anchor="t">
              <a:spAutoFit/>
            </a:bodyPr>
            <a:lstStyle/>
            <a:p>
              <a:pPr algn="ctr">
                <a:lnSpc>
                  <a:spcPts val="1990"/>
                </a:lnSpc>
                <a:spcBef>
                  <a:spcPct val="0"/>
                </a:spcBef>
              </a:pPr>
              <a:r>
                <a:rPr lang="en-US" sz="1550" b="1">
                  <a:solidFill>
                    <a:srgbClr val="000000"/>
                  </a:solidFill>
                  <a:latin typeface="Arial Bold"/>
                  <a:ea typeface="Arial Bold"/>
                  <a:cs typeface="Arial Bold"/>
                  <a:sym typeface="Arial Bold"/>
                </a:rPr>
                <a:t>Feature Engine</a:t>
              </a:r>
            </a:p>
          </p:txBody>
        </p:sp>
      </p:grpSp>
      <p:grpSp>
        <p:nvGrpSpPr>
          <p:cNvPr id="58" name="Group 58"/>
          <p:cNvGrpSpPr/>
          <p:nvPr/>
        </p:nvGrpSpPr>
        <p:grpSpPr>
          <a:xfrm>
            <a:off x="14318229" y="5486696"/>
            <a:ext cx="3559210" cy="1600343"/>
            <a:chOff x="0" y="0"/>
            <a:chExt cx="4745614" cy="2133791"/>
          </a:xfrm>
        </p:grpSpPr>
        <p:grpSp>
          <p:nvGrpSpPr>
            <p:cNvPr id="59" name="Group 59"/>
            <p:cNvGrpSpPr/>
            <p:nvPr/>
          </p:nvGrpSpPr>
          <p:grpSpPr>
            <a:xfrm>
              <a:off x="0" y="0"/>
              <a:ext cx="4745614" cy="2133791"/>
              <a:chOff x="0" y="0"/>
              <a:chExt cx="870630" cy="391465"/>
            </a:xfrm>
          </p:grpSpPr>
          <p:sp>
            <p:nvSpPr>
              <p:cNvPr id="60" name="Freeform 60"/>
              <p:cNvSpPr/>
              <p:nvPr/>
            </p:nvSpPr>
            <p:spPr>
              <a:xfrm>
                <a:off x="0" y="0"/>
                <a:ext cx="870630" cy="391465"/>
              </a:xfrm>
              <a:custGeom>
                <a:avLst/>
                <a:gdLst/>
                <a:ahLst/>
                <a:cxnLst/>
                <a:rect l="l" t="t" r="r" b="b"/>
                <a:pathLst>
                  <a:path w="870630" h="391465">
                    <a:moveTo>
                      <a:pt x="119442" y="0"/>
                    </a:moveTo>
                    <a:lnTo>
                      <a:pt x="751188" y="0"/>
                    </a:lnTo>
                    <a:cubicBezTo>
                      <a:pt x="782866" y="0"/>
                      <a:pt x="813247" y="12584"/>
                      <a:pt x="835646" y="34984"/>
                    </a:cubicBezTo>
                    <a:cubicBezTo>
                      <a:pt x="858046" y="57384"/>
                      <a:pt x="870630" y="87764"/>
                      <a:pt x="870630" y="119442"/>
                    </a:cubicBezTo>
                    <a:lnTo>
                      <a:pt x="870630" y="272023"/>
                    </a:lnTo>
                    <a:cubicBezTo>
                      <a:pt x="870630" y="303701"/>
                      <a:pt x="858046" y="334082"/>
                      <a:pt x="835646" y="356481"/>
                    </a:cubicBezTo>
                    <a:cubicBezTo>
                      <a:pt x="813247" y="378881"/>
                      <a:pt x="782866" y="391465"/>
                      <a:pt x="751188" y="391465"/>
                    </a:cubicBezTo>
                    <a:lnTo>
                      <a:pt x="119442" y="391465"/>
                    </a:lnTo>
                    <a:cubicBezTo>
                      <a:pt x="87764" y="391465"/>
                      <a:pt x="57384" y="378881"/>
                      <a:pt x="34984" y="356481"/>
                    </a:cubicBezTo>
                    <a:cubicBezTo>
                      <a:pt x="12584" y="334082"/>
                      <a:pt x="0" y="303701"/>
                      <a:pt x="0" y="272023"/>
                    </a:cubicBezTo>
                    <a:lnTo>
                      <a:pt x="0" y="119442"/>
                    </a:lnTo>
                    <a:cubicBezTo>
                      <a:pt x="0" y="87764"/>
                      <a:pt x="12584" y="57384"/>
                      <a:pt x="34984" y="34984"/>
                    </a:cubicBezTo>
                    <a:cubicBezTo>
                      <a:pt x="57384" y="12584"/>
                      <a:pt x="87764" y="0"/>
                      <a:pt x="119442" y="0"/>
                    </a:cubicBezTo>
                    <a:close/>
                  </a:path>
                </a:pathLst>
              </a:custGeom>
              <a:gradFill rotWithShape="1">
                <a:gsLst>
                  <a:gs pos="0">
                    <a:srgbClr val="FFF7AD">
                      <a:alpha val="100000"/>
                    </a:srgbClr>
                  </a:gs>
                  <a:gs pos="100000">
                    <a:srgbClr val="FFA9F9">
                      <a:alpha val="100000"/>
                    </a:srgbClr>
                  </a:gs>
                </a:gsLst>
                <a:lin ang="0"/>
              </a:gradFill>
              <a:ln w="38100" cap="rnd">
                <a:solidFill>
                  <a:srgbClr val="FF66C4"/>
                </a:solidFill>
                <a:prstDash val="dash"/>
                <a:round/>
              </a:ln>
            </p:spPr>
            <p:txBody>
              <a:bodyPr/>
              <a:lstStyle/>
              <a:p>
                <a:endParaRPr lang="en-US"/>
              </a:p>
            </p:txBody>
          </p:sp>
          <p:sp>
            <p:nvSpPr>
              <p:cNvPr id="61" name="TextBox 61"/>
              <p:cNvSpPr txBox="1"/>
              <p:nvPr/>
            </p:nvSpPr>
            <p:spPr>
              <a:xfrm>
                <a:off x="0" y="-28575"/>
                <a:ext cx="870630" cy="420040"/>
              </a:xfrm>
              <a:prstGeom prst="rect">
                <a:avLst/>
              </a:prstGeom>
            </p:spPr>
            <p:txBody>
              <a:bodyPr lIns="50800" tIns="50800" rIns="50800" bIns="50800" rtlCol="0" anchor="ctr"/>
              <a:lstStyle/>
              <a:p>
                <a:pPr algn="ctr">
                  <a:lnSpc>
                    <a:spcPts val="2439"/>
                  </a:lnSpc>
                </a:pPr>
                <a:endParaRPr/>
              </a:p>
            </p:txBody>
          </p:sp>
        </p:grpSp>
        <p:sp>
          <p:nvSpPr>
            <p:cNvPr id="62" name="TextBox 62"/>
            <p:cNvSpPr txBox="1"/>
            <p:nvPr/>
          </p:nvSpPr>
          <p:spPr>
            <a:xfrm>
              <a:off x="133620" y="200667"/>
              <a:ext cx="4551525" cy="1751477"/>
            </a:xfrm>
            <a:prstGeom prst="rect">
              <a:avLst/>
            </a:prstGeom>
          </p:spPr>
          <p:txBody>
            <a:bodyPr lIns="0" tIns="0" rIns="0" bIns="0" rtlCol="0" anchor="t">
              <a:spAutoFit/>
            </a:bodyPr>
            <a:lstStyle/>
            <a:p>
              <a:pPr algn="ctr">
                <a:lnSpc>
                  <a:spcPts val="2073"/>
                </a:lnSpc>
              </a:pPr>
              <a:r>
                <a:rPr lang="en-US" sz="1615">
                  <a:solidFill>
                    <a:srgbClr val="000000"/>
                  </a:solidFill>
                  <a:latin typeface="Arial"/>
                  <a:ea typeface="Arial"/>
                  <a:cs typeface="Arial"/>
                  <a:sym typeface="Arial"/>
                </a:rPr>
                <a:t>Performs </a:t>
              </a:r>
              <a:r>
                <a:rPr lang="en-US" sz="1615" b="1">
                  <a:solidFill>
                    <a:srgbClr val="000000"/>
                  </a:solidFill>
                  <a:latin typeface="Arial Bold"/>
                  <a:ea typeface="Arial Bold"/>
                  <a:cs typeface="Arial Bold"/>
                  <a:sym typeface="Arial Bold"/>
                </a:rPr>
                <a:t>k-hop message passing</a:t>
              </a:r>
              <a:r>
                <a:rPr lang="en-US" sz="1615">
                  <a:solidFill>
                    <a:srgbClr val="000000"/>
                  </a:solidFill>
                  <a:latin typeface="Arial"/>
                  <a:ea typeface="Arial"/>
                  <a:cs typeface="Arial"/>
                  <a:sym typeface="Arial"/>
                </a:rPr>
                <a:t>, where each node aggregates information from its neighbors up to k layers deep (e.g., user → account → device → merchant).</a:t>
              </a:r>
            </a:p>
          </p:txBody>
        </p:sp>
      </p:grpSp>
      <p:grpSp>
        <p:nvGrpSpPr>
          <p:cNvPr id="63" name="Group 63"/>
          <p:cNvGrpSpPr/>
          <p:nvPr/>
        </p:nvGrpSpPr>
        <p:grpSpPr>
          <a:xfrm>
            <a:off x="13934135" y="7239884"/>
            <a:ext cx="3187030" cy="1022447"/>
            <a:chOff x="0" y="0"/>
            <a:chExt cx="4249374" cy="1363263"/>
          </a:xfrm>
        </p:grpSpPr>
        <p:grpSp>
          <p:nvGrpSpPr>
            <p:cNvPr id="64" name="Group 64"/>
            <p:cNvGrpSpPr/>
            <p:nvPr/>
          </p:nvGrpSpPr>
          <p:grpSpPr>
            <a:xfrm>
              <a:off x="0" y="0"/>
              <a:ext cx="4249374" cy="1363263"/>
              <a:chOff x="0" y="0"/>
              <a:chExt cx="820866" cy="263346"/>
            </a:xfrm>
          </p:grpSpPr>
          <p:sp>
            <p:nvSpPr>
              <p:cNvPr id="65" name="Freeform 65"/>
              <p:cNvSpPr/>
              <p:nvPr/>
            </p:nvSpPr>
            <p:spPr>
              <a:xfrm>
                <a:off x="0" y="0"/>
                <a:ext cx="820866" cy="263346"/>
              </a:xfrm>
              <a:custGeom>
                <a:avLst/>
                <a:gdLst/>
                <a:ahLst/>
                <a:cxnLst/>
                <a:rect l="l" t="t" r="r" b="b"/>
                <a:pathLst>
                  <a:path w="820866" h="263346">
                    <a:moveTo>
                      <a:pt x="126684" y="0"/>
                    </a:moveTo>
                    <a:lnTo>
                      <a:pt x="694182" y="0"/>
                    </a:lnTo>
                    <a:cubicBezTo>
                      <a:pt x="727781" y="0"/>
                      <a:pt x="760003" y="13347"/>
                      <a:pt x="783761" y="37105"/>
                    </a:cubicBezTo>
                    <a:cubicBezTo>
                      <a:pt x="807519" y="60863"/>
                      <a:pt x="820866" y="93085"/>
                      <a:pt x="820866" y="126684"/>
                    </a:cubicBezTo>
                    <a:lnTo>
                      <a:pt x="820866" y="136662"/>
                    </a:lnTo>
                    <a:cubicBezTo>
                      <a:pt x="820866" y="206628"/>
                      <a:pt x="764147" y="263346"/>
                      <a:pt x="694182" y="263346"/>
                    </a:cubicBezTo>
                    <a:lnTo>
                      <a:pt x="126684" y="263346"/>
                    </a:lnTo>
                    <a:cubicBezTo>
                      <a:pt x="93085" y="263346"/>
                      <a:pt x="60863" y="249999"/>
                      <a:pt x="37105" y="226241"/>
                    </a:cubicBezTo>
                    <a:cubicBezTo>
                      <a:pt x="13347" y="202483"/>
                      <a:pt x="0" y="170261"/>
                      <a:pt x="0" y="136662"/>
                    </a:cubicBezTo>
                    <a:lnTo>
                      <a:pt x="0" y="126684"/>
                    </a:lnTo>
                    <a:cubicBezTo>
                      <a:pt x="0" y="93085"/>
                      <a:pt x="13347" y="60863"/>
                      <a:pt x="37105" y="37105"/>
                    </a:cubicBezTo>
                    <a:cubicBezTo>
                      <a:pt x="60863" y="13347"/>
                      <a:pt x="93085" y="0"/>
                      <a:pt x="126684" y="0"/>
                    </a:cubicBezTo>
                    <a:close/>
                  </a:path>
                </a:pathLst>
              </a:custGeom>
              <a:gradFill rotWithShape="1">
                <a:gsLst>
                  <a:gs pos="0">
                    <a:srgbClr val="FFF7AD">
                      <a:alpha val="100000"/>
                    </a:srgbClr>
                  </a:gs>
                  <a:gs pos="100000">
                    <a:srgbClr val="FFA9F9">
                      <a:alpha val="100000"/>
                    </a:srgbClr>
                  </a:gs>
                </a:gsLst>
                <a:lin ang="0"/>
              </a:gradFill>
              <a:ln w="38100" cap="rnd">
                <a:solidFill>
                  <a:srgbClr val="FF66C4"/>
                </a:solidFill>
                <a:prstDash val="dash"/>
                <a:round/>
              </a:ln>
            </p:spPr>
            <p:txBody>
              <a:bodyPr/>
              <a:lstStyle/>
              <a:p>
                <a:endParaRPr lang="en-US"/>
              </a:p>
            </p:txBody>
          </p:sp>
          <p:sp>
            <p:nvSpPr>
              <p:cNvPr id="66" name="TextBox 66"/>
              <p:cNvSpPr txBox="1"/>
              <p:nvPr/>
            </p:nvSpPr>
            <p:spPr>
              <a:xfrm>
                <a:off x="0" y="-28575"/>
                <a:ext cx="820866" cy="291921"/>
              </a:xfrm>
              <a:prstGeom prst="rect">
                <a:avLst/>
              </a:prstGeom>
            </p:spPr>
            <p:txBody>
              <a:bodyPr lIns="50800" tIns="50800" rIns="50800" bIns="50800" rtlCol="0" anchor="ctr"/>
              <a:lstStyle/>
              <a:p>
                <a:pPr algn="ctr">
                  <a:lnSpc>
                    <a:spcPts val="2439"/>
                  </a:lnSpc>
                </a:pPr>
                <a:endParaRPr/>
              </a:p>
            </p:txBody>
          </p:sp>
        </p:grpSp>
        <p:sp>
          <p:nvSpPr>
            <p:cNvPr id="67" name="TextBox 67"/>
            <p:cNvSpPr txBox="1"/>
            <p:nvPr/>
          </p:nvSpPr>
          <p:spPr>
            <a:xfrm>
              <a:off x="119647" y="189140"/>
              <a:ext cx="4075581" cy="1001610"/>
            </a:xfrm>
            <a:prstGeom prst="rect">
              <a:avLst/>
            </a:prstGeom>
          </p:spPr>
          <p:txBody>
            <a:bodyPr lIns="0" tIns="0" rIns="0" bIns="0" rtlCol="0" anchor="t">
              <a:spAutoFit/>
            </a:bodyPr>
            <a:lstStyle/>
            <a:p>
              <a:pPr algn="ctr">
                <a:lnSpc>
                  <a:spcPts val="1969"/>
                </a:lnSpc>
              </a:pPr>
              <a:r>
                <a:rPr lang="en-US" sz="1533">
                  <a:solidFill>
                    <a:srgbClr val="000000"/>
                  </a:solidFill>
                  <a:latin typeface="Arial"/>
                  <a:ea typeface="Arial"/>
                  <a:cs typeface="Arial"/>
                  <a:sym typeface="Arial"/>
                </a:rPr>
                <a:t>Generates </a:t>
              </a:r>
              <a:r>
                <a:rPr lang="en-US" sz="1533" b="1">
                  <a:solidFill>
                    <a:srgbClr val="000000"/>
                  </a:solidFill>
                  <a:latin typeface="Arial Bold"/>
                  <a:ea typeface="Arial Bold"/>
                  <a:cs typeface="Arial Bold"/>
                  <a:sym typeface="Arial Bold"/>
                </a:rPr>
                <a:t>context-aware embeddings</a:t>
              </a:r>
              <a:r>
                <a:rPr lang="en-US" sz="1533">
                  <a:solidFill>
                    <a:srgbClr val="000000"/>
                  </a:solidFill>
                  <a:latin typeface="Arial"/>
                  <a:ea typeface="Arial"/>
                  <a:cs typeface="Arial"/>
                  <a:sym typeface="Arial"/>
                </a:rPr>
                <a:t> capturing both local and multi-hop structural context</a:t>
              </a:r>
            </a:p>
          </p:txBody>
        </p:sp>
      </p:grpSp>
      <p:grpSp>
        <p:nvGrpSpPr>
          <p:cNvPr id="68" name="Group 68"/>
          <p:cNvGrpSpPr/>
          <p:nvPr/>
        </p:nvGrpSpPr>
        <p:grpSpPr>
          <a:xfrm>
            <a:off x="12005890" y="8431546"/>
            <a:ext cx="2979657" cy="1653508"/>
            <a:chOff x="0" y="0"/>
            <a:chExt cx="3972876" cy="2204677"/>
          </a:xfrm>
        </p:grpSpPr>
        <p:grpSp>
          <p:nvGrpSpPr>
            <p:cNvPr id="69" name="Group 69"/>
            <p:cNvGrpSpPr/>
            <p:nvPr/>
          </p:nvGrpSpPr>
          <p:grpSpPr>
            <a:xfrm>
              <a:off x="0" y="0"/>
              <a:ext cx="3972876" cy="2204677"/>
              <a:chOff x="0" y="0"/>
              <a:chExt cx="820866" cy="455525"/>
            </a:xfrm>
          </p:grpSpPr>
          <p:sp>
            <p:nvSpPr>
              <p:cNvPr id="70" name="Freeform 70"/>
              <p:cNvSpPr/>
              <p:nvPr/>
            </p:nvSpPr>
            <p:spPr>
              <a:xfrm>
                <a:off x="0" y="0"/>
                <a:ext cx="820866" cy="455525"/>
              </a:xfrm>
              <a:custGeom>
                <a:avLst/>
                <a:gdLst/>
                <a:ahLst/>
                <a:cxnLst/>
                <a:rect l="l" t="t" r="r" b="b"/>
                <a:pathLst>
                  <a:path w="820866" h="455525">
                    <a:moveTo>
                      <a:pt x="126684" y="0"/>
                    </a:moveTo>
                    <a:lnTo>
                      <a:pt x="694182" y="0"/>
                    </a:lnTo>
                    <a:cubicBezTo>
                      <a:pt x="727781" y="0"/>
                      <a:pt x="760003" y="13347"/>
                      <a:pt x="783761" y="37105"/>
                    </a:cubicBezTo>
                    <a:cubicBezTo>
                      <a:pt x="807519" y="60863"/>
                      <a:pt x="820866" y="93085"/>
                      <a:pt x="820866" y="126684"/>
                    </a:cubicBezTo>
                    <a:lnTo>
                      <a:pt x="820866" y="328841"/>
                    </a:lnTo>
                    <a:cubicBezTo>
                      <a:pt x="820866" y="362440"/>
                      <a:pt x="807519" y="394662"/>
                      <a:pt x="783761" y="418420"/>
                    </a:cubicBezTo>
                    <a:cubicBezTo>
                      <a:pt x="760003" y="442178"/>
                      <a:pt x="727781" y="455525"/>
                      <a:pt x="694182" y="455525"/>
                    </a:cubicBezTo>
                    <a:lnTo>
                      <a:pt x="126684" y="455525"/>
                    </a:lnTo>
                    <a:cubicBezTo>
                      <a:pt x="56718" y="455525"/>
                      <a:pt x="0" y="398807"/>
                      <a:pt x="0" y="328841"/>
                    </a:cubicBezTo>
                    <a:lnTo>
                      <a:pt x="0" y="126684"/>
                    </a:lnTo>
                    <a:cubicBezTo>
                      <a:pt x="0" y="93085"/>
                      <a:pt x="13347" y="60863"/>
                      <a:pt x="37105" y="37105"/>
                    </a:cubicBezTo>
                    <a:cubicBezTo>
                      <a:pt x="60863" y="13347"/>
                      <a:pt x="93085" y="0"/>
                      <a:pt x="126684" y="0"/>
                    </a:cubicBezTo>
                    <a:close/>
                  </a:path>
                </a:pathLst>
              </a:custGeom>
              <a:gradFill rotWithShape="1">
                <a:gsLst>
                  <a:gs pos="0">
                    <a:srgbClr val="FFF7AD">
                      <a:alpha val="100000"/>
                    </a:srgbClr>
                  </a:gs>
                  <a:gs pos="100000">
                    <a:srgbClr val="FFA9F9">
                      <a:alpha val="100000"/>
                    </a:srgbClr>
                  </a:gs>
                </a:gsLst>
                <a:lin ang="0"/>
              </a:gradFill>
              <a:ln w="38100" cap="rnd">
                <a:solidFill>
                  <a:srgbClr val="FF66C4"/>
                </a:solidFill>
                <a:prstDash val="dash"/>
                <a:round/>
              </a:ln>
            </p:spPr>
            <p:txBody>
              <a:bodyPr/>
              <a:lstStyle/>
              <a:p>
                <a:endParaRPr lang="en-US"/>
              </a:p>
            </p:txBody>
          </p:sp>
          <p:sp>
            <p:nvSpPr>
              <p:cNvPr id="71" name="TextBox 71"/>
              <p:cNvSpPr txBox="1"/>
              <p:nvPr/>
            </p:nvSpPr>
            <p:spPr>
              <a:xfrm>
                <a:off x="0" y="-28575"/>
                <a:ext cx="820866" cy="484100"/>
              </a:xfrm>
              <a:prstGeom prst="rect">
                <a:avLst/>
              </a:prstGeom>
            </p:spPr>
            <p:txBody>
              <a:bodyPr lIns="50800" tIns="50800" rIns="50800" bIns="50800" rtlCol="0" anchor="ctr"/>
              <a:lstStyle/>
              <a:p>
                <a:pPr algn="ctr">
                  <a:lnSpc>
                    <a:spcPts val="2439"/>
                  </a:lnSpc>
                </a:pPr>
                <a:endParaRPr/>
              </a:p>
            </p:txBody>
          </p:sp>
        </p:grpSp>
        <p:sp>
          <p:nvSpPr>
            <p:cNvPr id="72" name="TextBox 72"/>
            <p:cNvSpPr txBox="1"/>
            <p:nvPr/>
          </p:nvSpPr>
          <p:spPr>
            <a:xfrm>
              <a:off x="111862" y="174974"/>
              <a:ext cx="3810391" cy="1868416"/>
            </a:xfrm>
            <a:prstGeom prst="rect">
              <a:avLst/>
            </a:prstGeom>
          </p:spPr>
          <p:txBody>
            <a:bodyPr lIns="0" tIns="0" rIns="0" bIns="0" rtlCol="0" anchor="t">
              <a:spAutoFit/>
            </a:bodyPr>
            <a:lstStyle/>
            <a:p>
              <a:pPr algn="ctr">
                <a:lnSpc>
                  <a:spcPts val="1841"/>
                </a:lnSpc>
              </a:pPr>
              <a:r>
                <a:rPr lang="en-US" sz="1434">
                  <a:solidFill>
                    <a:srgbClr val="000000"/>
                  </a:solidFill>
                  <a:latin typeface="Arial"/>
                  <a:ea typeface="Arial"/>
                  <a:cs typeface="Arial"/>
                  <a:sym typeface="Arial"/>
                </a:rPr>
                <a:t>Uses </a:t>
              </a:r>
              <a:r>
                <a:rPr lang="en-US" sz="1434" b="1">
                  <a:solidFill>
                    <a:srgbClr val="000000"/>
                  </a:solidFill>
                  <a:latin typeface="Arial Bold"/>
                  <a:ea typeface="Arial Bold"/>
                  <a:cs typeface="Arial Bold"/>
                  <a:sym typeface="Arial Bold"/>
                </a:rPr>
                <a:t>Relational Graph Convolutional Network </a:t>
              </a:r>
              <a:r>
                <a:rPr lang="en-US" sz="1434">
                  <a:solidFill>
                    <a:srgbClr val="000000"/>
                  </a:solidFill>
                  <a:latin typeface="Arial"/>
                  <a:ea typeface="Arial"/>
                  <a:cs typeface="Arial"/>
                  <a:sym typeface="Arial"/>
                </a:rPr>
                <a:t>(</a:t>
              </a:r>
              <a:r>
                <a:rPr lang="en-US" sz="1434" b="1">
                  <a:solidFill>
                    <a:srgbClr val="000000"/>
                  </a:solidFill>
                  <a:latin typeface="Arial Bold"/>
                  <a:ea typeface="Arial Bold"/>
                  <a:cs typeface="Arial Bold"/>
                  <a:sym typeface="Arial Bold"/>
                </a:rPr>
                <a:t>R-GCN) </a:t>
              </a:r>
              <a:r>
                <a:rPr lang="en-US" sz="1434">
                  <a:solidFill>
                    <a:srgbClr val="000000"/>
                  </a:solidFill>
                  <a:latin typeface="Arial"/>
                  <a:ea typeface="Arial"/>
                  <a:cs typeface="Arial"/>
                  <a:sym typeface="Arial"/>
                </a:rPr>
                <a:t>to handle multiple edge types and </a:t>
              </a:r>
              <a:r>
                <a:rPr lang="en-US" sz="1434" b="1">
                  <a:solidFill>
                    <a:srgbClr val="000000"/>
                  </a:solidFill>
                  <a:latin typeface="Arial Bold"/>
                  <a:ea typeface="Arial Bold"/>
                  <a:cs typeface="Arial Bold"/>
                  <a:sym typeface="Arial Bold"/>
                </a:rPr>
                <a:t>Graph Attention Network </a:t>
              </a:r>
              <a:r>
                <a:rPr lang="en-US" sz="1434">
                  <a:solidFill>
                    <a:srgbClr val="000000"/>
                  </a:solidFill>
                  <a:latin typeface="Arial"/>
                  <a:ea typeface="Arial"/>
                  <a:cs typeface="Arial"/>
                  <a:sym typeface="Arial"/>
                </a:rPr>
                <a:t>(</a:t>
              </a:r>
              <a:r>
                <a:rPr lang="en-US" sz="1434" b="1">
                  <a:solidFill>
                    <a:srgbClr val="000000"/>
                  </a:solidFill>
                  <a:latin typeface="Arial Bold"/>
                  <a:ea typeface="Arial Bold"/>
                  <a:cs typeface="Arial Bold"/>
                  <a:sym typeface="Arial Bold"/>
                </a:rPr>
                <a:t>GAT)</a:t>
              </a:r>
              <a:r>
                <a:rPr lang="en-US" sz="1434">
                  <a:solidFill>
                    <a:srgbClr val="000000"/>
                  </a:solidFill>
                  <a:latin typeface="Arial"/>
                  <a:ea typeface="Arial"/>
                  <a:cs typeface="Arial"/>
                  <a:sym typeface="Arial"/>
                </a:rPr>
                <a:t> attention to weigh neighbor importance.</a:t>
              </a:r>
            </a:p>
          </p:txBody>
        </p:sp>
      </p:grpSp>
      <p:grpSp>
        <p:nvGrpSpPr>
          <p:cNvPr id="73" name="Group 73"/>
          <p:cNvGrpSpPr/>
          <p:nvPr/>
        </p:nvGrpSpPr>
        <p:grpSpPr>
          <a:xfrm>
            <a:off x="4896311" y="8602996"/>
            <a:ext cx="3123626" cy="1427112"/>
            <a:chOff x="0" y="0"/>
            <a:chExt cx="4164835" cy="1902816"/>
          </a:xfrm>
        </p:grpSpPr>
        <p:grpSp>
          <p:nvGrpSpPr>
            <p:cNvPr id="74" name="Group 74"/>
            <p:cNvGrpSpPr/>
            <p:nvPr/>
          </p:nvGrpSpPr>
          <p:grpSpPr>
            <a:xfrm>
              <a:off x="0" y="0"/>
              <a:ext cx="4164835" cy="1902816"/>
              <a:chOff x="0" y="0"/>
              <a:chExt cx="822683" cy="375865"/>
            </a:xfrm>
          </p:grpSpPr>
          <p:sp>
            <p:nvSpPr>
              <p:cNvPr id="75" name="Freeform 75"/>
              <p:cNvSpPr/>
              <p:nvPr/>
            </p:nvSpPr>
            <p:spPr>
              <a:xfrm>
                <a:off x="0" y="0"/>
                <a:ext cx="822684" cy="375865"/>
              </a:xfrm>
              <a:custGeom>
                <a:avLst/>
                <a:gdLst/>
                <a:ahLst/>
                <a:cxnLst/>
                <a:rect l="l" t="t" r="r" b="b"/>
                <a:pathLst>
                  <a:path w="822684" h="375865">
                    <a:moveTo>
                      <a:pt x="126404" y="0"/>
                    </a:moveTo>
                    <a:lnTo>
                      <a:pt x="696280" y="0"/>
                    </a:lnTo>
                    <a:cubicBezTo>
                      <a:pt x="766091" y="0"/>
                      <a:pt x="822684" y="56593"/>
                      <a:pt x="822684" y="126404"/>
                    </a:cubicBezTo>
                    <a:lnTo>
                      <a:pt x="822684" y="249461"/>
                    </a:lnTo>
                    <a:cubicBezTo>
                      <a:pt x="822684" y="319272"/>
                      <a:pt x="766091" y="375865"/>
                      <a:pt x="696280" y="375865"/>
                    </a:cubicBezTo>
                    <a:lnTo>
                      <a:pt x="126404" y="375865"/>
                    </a:lnTo>
                    <a:cubicBezTo>
                      <a:pt x="56593" y="375865"/>
                      <a:pt x="0" y="319272"/>
                      <a:pt x="0" y="249461"/>
                    </a:cubicBezTo>
                    <a:lnTo>
                      <a:pt x="0" y="126404"/>
                    </a:lnTo>
                    <a:cubicBezTo>
                      <a:pt x="0" y="56593"/>
                      <a:pt x="56593" y="0"/>
                      <a:pt x="126404" y="0"/>
                    </a:cubicBezTo>
                    <a:close/>
                  </a:path>
                </a:pathLst>
              </a:custGeom>
              <a:gradFill rotWithShape="1">
                <a:gsLst>
                  <a:gs pos="0">
                    <a:srgbClr val="CDFFD8">
                      <a:alpha val="100000"/>
                    </a:srgbClr>
                  </a:gs>
                  <a:gs pos="100000">
                    <a:srgbClr val="94B9FF">
                      <a:alpha val="100000"/>
                    </a:srgbClr>
                  </a:gs>
                </a:gsLst>
                <a:lin ang="0"/>
              </a:gradFill>
              <a:ln w="38100" cap="rnd">
                <a:solidFill>
                  <a:srgbClr val="FF5757"/>
                </a:solidFill>
                <a:prstDash val="dash"/>
                <a:round/>
              </a:ln>
            </p:spPr>
            <p:txBody>
              <a:bodyPr/>
              <a:lstStyle/>
              <a:p>
                <a:endParaRPr lang="en-US"/>
              </a:p>
            </p:txBody>
          </p:sp>
          <p:sp>
            <p:nvSpPr>
              <p:cNvPr id="76" name="TextBox 76"/>
              <p:cNvSpPr txBox="1"/>
              <p:nvPr/>
            </p:nvSpPr>
            <p:spPr>
              <a:xfrm>
                <a:off x="0" y="-28575"/>
                <a:ext cx="822683" cy="404440"/>
              </a:xfrm>
              <a:prstGeom prst="rect">
                <a:avLst/>
              </a:prstGeom>
            </p:spPr>
            <p:txBody>
              <a:bodyPr lIns="50800" tIns="50800" rIns="50800" bIns="50800" rtlCol="0" anchor="ctr"/>
              <a:lstStyle/>
              <a:p>
                <a:pPr algn="ctr">
                  <a:lnSpc>
                    <a:spcPts val="2439"/>
                  </a:lnSpc>
                </a:pPr>
                <a:endParaRPr/>
              </a:p>
            </p:txBody>
          </p:sp>
        </p:grpSp>
        <p:sp>
          <p:nvSpPr>
            <p:cNvPr id="77" name="TextBox 77"/>
            <p:cNvSpPr txBox="1"/>
            <p:nvPr/>
          </p:nvSpPr>
          <p:spPr>
            <a:xfrm>
              <a:off x="196271" y="197764"/>
              <a:ext cx="3772293" cy="1594739"/>
            </a:xfrm>
            <a:prstGeom prst="rect">
              <a:avLst/>
            </a:prstGeom>
          </p:spPr>
          <p:txBody>
            <a:bodyPr lIns="0" tIns="0" rIns="0" bIns="0" rtlCol="0" anchor="t">
              <a:spAutoFit/>
            </a:bodyPr>
            <a:lstStyle/>
            <a:p>
              <a:pPr algn="ctr">
                <a:lnSpc>
                  <a:spcPts val="1926"/>
                </a:lnSpc>
              </a:pPr>
              <a:r>
                <a:rPr lang="en-US" sz="1500">
                  <a:solidFill>
                    <a:srgbClr val="000000"/>
                  </a:solidFill>
                  <a:latin typeface="Arial"/>
                  <a:ea typeface="Arial"/>
                  <a:cs typeface="Arial"/>
                  <a:sym typeface="Arial"/>
                </a:rPr>
                <a:t> Learns </a:t>
              </a:r>
              <a:r>
                <a:rPr lang="en-US" sz="1500" b="1">
                  <a:solidFill>
                    <a:srgbClr val="000000"/>
                  </a:solidFill>
                  <a:latin typeface="Arial Bold"/>
                  <a:ea typeface="Arial Bold"/>
                  <a:cs typeface="Arial Bold"/>
                  <a:sym typeface="Arial Bold"/>
                </a:rPr>
                <a:t>temporal behavior patterns</a:t>
              </a:r>
              <a:r>
                <a:rPr lang="en-US" sz="1500">
                  <a:solidFill>
                    <a:srgbClr val="000000"/>
                  </a:solidFill>
                  <a:latin typeface="Arial"/>
                  <a:ea typeface="Arial"/>
                  <a:cs typeface="Arial"/>
                  <a:sym typeface="Arial"/>
                </a:rPr>
                <a:t> (e.g., normal login → purchase → transfer flow) and flags deviations like account takeover or bot-driven fraud.</a:t>
              </a:r>
            </a:p>
          </p:txBody>
        </p:sp>
      </p:grpSp>
      <p:grpSp>
        <p:nvGrpSpPr>
          <p:cNvPr id="78" name="Group 78"/>
          <p:cNvGrpSpPr/>
          <p:nvPr/>
        </p:nvGrpSpPr>
        <p:grpSpPr>
          <a:xfrm>
            <a:off x="1325103" y="7356739"/>
            <a:ext cx="4040649" cy="1246257"/>
            <a:chOff x="0" y="0"/>
            <a:chExt cx="5387532" cy="1661676"/>
          </a:xfrm>
        </p:grpSpPr>
        <p:grpSp>
          <p:nvGrpSpPr>
            <p:cNvPr id="79" name="Group 79"/>
            <p:cNvGrpSpPr/>
            <p:nvPr/>
          </p:nvGrpSpPr>
          <p:grpSpPr>
            <a:xfrm>
              <a:off x="0" y="0"/>
              <a:ext cx="5387532" cy="1661676"/>
              <a:chOff x="0" y="0"/>
              <a:chExt cx="929364" cy="286644"/>
            </a:xfrm>
          </p:grpSpPr>
          <p:sp>
            <p:nvSpPr>
              <p:cNvPr id="80" name="Freeform 80"/>
              <p:cNvSpPr/>
              <p:nvPr/>
            </p:nvSpPr>
            <p:spPr>
              <a:xfrm>
                <a:off x="0" y="0"/>
                <a:ext cx="929364" cy="286644"/>
              </a:xfrm>
              <a:custGeom>
                <a:avLst/>
                <a:gdLst/>
                <a:ahLst/>
                <a:cxnLst/>
                <a:rect l="l" t="t" r="r" b="b"/>
                <a:pathLst>
                  <a:path w="929364" h="286644">
                    <a:moveTo>
                      <a:pt x="111894" y="0"/>
                    </a:moveTo>
                    <a:lnTo>
                      <a:pt x="817470" y="0"/>
                    </a:lnTo>
                    <a:cubicBezTo>
                      <a:pt x="847147" y="0"/>
                      <a:pt x="875607" y="11789"/>
                      <a:pt x="896591" y="32773"/>
                    </a:cubicBezTo>
                    <a:cubicBezTo>
                      <a:pt x="917576" y="53757"/>
                      <a:pt x="929364" y="82218"/>
                      <a:pt x="929364" y="111894"/>
                    </a:cubicBezTo>
                    <a:lnTo>
                      <a:pt x="929364" y="174750"/>
                    </a:lnTo>
                    <a:cubicBezTo>
                      <a:pt x="929364" y="204426"/>
                      <a:pt x="917576" y="232887"/>
                      <a:pt x="896591" y="253871"/>
                    </a:cubicBezTo>
                    <a:cubicBezTo>
                      <a:pt x="875607" y="274855"/>
                      <a:pt x="847147" y="286644"/>
                      <a:pt x="817470" y="286644"/>
                    </a:cubicBezTo>
                    <a:lnTo>
                      <a:pt x="111894" y="286644"/>
                    </a:lnTo>
                    <a:cubicBezTo>
                      <a:pt x="82218" y="286644"/>
                      <a:pt x="53757" y="274855"/>
                      <a:pt x="32773" y="253871"/>
                    </a:cubicBezTo>
                    <a:cubicBezTo>
                      <a:pt x="11789" y="232887"/>
                      <a:pt x="0" y="204426"/>
                      <a:pt x="0" y="174750"/>
                    </a:cubicBezTo>
                    <a:lnTo>
                      <a:pt x="0" y="111894"/>
                    </a:lnTo>
                    <a:cubicBezTo>
                      <a:pt x="0" y="82218"/>
                      <a:pt x="11789" y="53757"/>
                      <a:pt x="32773" y="32773"/>
                    </a:cubicBezTo>
                    <a:cubicBezTo>
                      <a:pt x="53757" y="11789"/>
                      <a:pt x="82218" y="0"/>
                      <a:pt x="111894" y="0"/>
                    </a:cubicBezTo>
                    <a:close/>
                  </a:path>
                </a:pathLst>
              </a:custGeom>
              <a:gradFill rotWithShape="1">
                <a:gsLst>
                  <a:gs pos="0">
                    <a:srgbClr val="F19A5C">
                      <a:alpha val="100000"/>
                    </a:srgbClr>
                  </a:gs>
                  <a:gs pos="100000">
                    <a:srgbClr val="F9DB6F">
                      <a:alpha val="100000"/>
                    </a:srgbClr>
                  </a:gs>
                </a:gsLst>
                <a:lin ang="0"/>
              </a:gradFill>
              <a:ln w="38100" cap="rnd">
                <a:gradFill>
                  <a:gsLst>
                    <a:gs pos="0">
                      <a:srgbClr val="FF5757">
                        <a:alpha val="100000"/>
                      </a:srgbClr>
                    </a:gs>
                    <a:gs pos="100000">
                      <a:srgbClr val="8C52FF">
                        <a:alpha val="100000"/>
                      </a:srgbClr>
                    </a:gs>
                  </a:gsLst>
                  <a:lin ang="0"/>
                </a:gradFill>
                <a:prstDash val="dash"/>
                <a:round/>
              </a:ln>
            </p:spPr>
            <p:txBody>
              <a:bodyPr/>
              <a:lstStyle/>
              <a:p>
                <a:endParaRPr lang="en-US"/>
              </a:p>
            </p:txBody>
          </p:sp>
          <p:sp>
            <p:nvSpPr>
              <p:cNvPr id="81" name="TextBox 81"/>
              <p:cNvSpPr txBox="1"/>
              <p:nvPr/>
            </p:nvSpPr>
            <p:spPr>
              <a:xfrm>
                <a:off x="0" y="-28575"/>
                <a:ext cx="929364" cy="315219"/>
              </a:xfrm>
              <a:prstGeom prst="rect">
                <a:avLst/>
              </a:prstGeom>
            </p:spPr>
            <p:txBody>
              <a:bodyPr lIns="50800" tIns="50800" rIns="50800" bIns="50800" rtlCol="0" anchor="ctr"/>
              <a:lstStyle/>
              <a:p>
                <a:pPr algn="ctr">
                  <a:lnSpc>
                    <a:spcPts val="2439"/>
                  </a:lnSpc>
                </a:pPr>
                <a:endParaRPr/>
              </a:p>
            </p:txBody>
          </p:sp>
        </p:grpSp>
        <p:sp>
          <p:nvSpPr>
            <p:cNvPr id="82" name="TextBox 82"/>
            <p:cNvSpPr txBox="1"/>
            <p:nvPr/>
          </p:nvSpPr>
          <p:spPr>
            <a:xfrm>
              <a:off x="278019" y="300901"/>
              <a:ext cx="4886261" cy="1031299"/>
            </a:xfrm>
            <a:prstGeom prst="rect">
              <a:avLst/>
            </a:prstGeom>
          </p:spPr>
          <p:txBody>
            <a:bodyPr lIns="0" tIns="0" rIns="0" bIns="0" rtlCol="0" anchor="t">
              <a:spAutoFit/>
            </a:bodyPr>
            <a:lstStyle/>
            <a:p>
              <a:pPr algn="ctr">
                <a:lnSpc>
                  <a:spcPts val="2074"/>
                </a:lnSpc>
              </a:pPr>
              <a:r>
                <a:rPr lang="en-US" sz="1615">
                  <a:solidFill>
                    <a:srgbClr val="000000"/>
                  </a:solidFill>
                  <a:latin typeface="Arial"/>
                  <a:ea typeface="Arial"/>
                  <a:cs typeface="Arial"/>
                  <a:sym typeface="Arial"/>
                </a:rPr>
                <a:t>Learns a </a:t>
              </a:r>
              <a:r>
                <a:rPr lang="en-US" sz="1615" b="1">
                  <a:solidFill>
                    <a:srgbClr val="000000"/>
                  </a:solidFill>
                  <a:latin typeface="Arial Bold"/>
                  <a:ea typeface="Arial Bold"/>
                  <a:cs typeface="Arial Bold"/>
                  <a:sym typeface="Arial Bold"/>
                </a:rPr>
                <a:t>probabilistic latent space</a:t>
              </a:r>
              <a:r>
                <a:rPr lang="en-US" sz="1615">
                  <a:solidFill>
                    <a:srgbClr val="000000"/>
                  </a:solidFill>
                  <a:latin typeface="Arial"/>
                  <a:ea typeface="Arial"/>
                  <a:cs typeface="Arial"/>
                  <a:sym typeface="Arial"/>
                </a:rPr>
                <a:t> of normal transactions by minimizing reconstruction loss + KL divergence.</a:t>
              </a:r>
            </a:p>
          </p:txBody>
        </p:sp>
      </p:grpSp>
      <p:grpSp>
        <p:nvGrpSpPr>
          <p:cNvPr id="83" name="Group 83"/>
          <p:cNvGrpSpPr/>
          <p:nvPr/>
        </p:nvGrpSpPr>
        <p:grpSpPr>
          <a:xfrm>
            <a:off x="377489" y="2330561"/>
            <a:ext cx="5849360" cy="1823700"/>
            <a:chOff x="0" y="0"/>
            <a:chExt cx="7799146" cy="2431599"/>
          </a:xfrm>
        </p:grpSpPr>
        <p:grpSp>
          <p:nvGrpSpPr>
            <p:cNvPr id="84" name="Group 84"/>
            <p:cNvGrpSpPr/>
            <p:nvPr/>
          </p:nvGrpSpPr>
          <p:grpSpPr>
            <a:xfrm>
              <a:off x="0" y="0"/>
              <a:ext cx="7799146" cy="2431599"/>
              <a:chOff x="0" y="0"/>
              <a:chExt cx="1772668" cy="552678"/>
            </a:xfrm>
          </p:grpSpPr>
          <p:sp>
            <p:nvSpPr>
              <p:cNvPr id="85" name="Freeform 85"/>
              <p:cNvSpPr/>
              <p:nvPr/>
            </p:nvSpPr>
            <p:spPr>
              <a:xfrm>
                <a:off x="0" y="0"/>
                <a:ext cx="1772668" cy="552678"/>
              </a:xfrm>
              <a:custGeom>
                <a:avLst/>
                <a:gdLst/>
                <a:ahLst/>
                <a:cxnLst/>
                <a:rect l="l" t="t" r="r" b="b"/>
                <a:pathLst>
                  <a:path w="1772668" h="552678">
                    <a:moveTo>
                      <a:pt x="67501" y="0"/>
                    </a:moveTo>
                    <a:lnTo>
                      <a:pt x="1705166" y="0"/>
                    </a:lnTo>
                    <a:cubicBezTo>
                      <a:pt x="1723069" y="0"/>
                      <a:pt x="1740238" y="7112"/>
                      <a:pt x="1752897" y="19771"/>
                    </a:cubicBezTo>
                    <a:cubicBezTo>
                      <a:pt x="1765556" y="32430"/>
                      <a:pt x="1772668" y="49599"/>
                      <a:pt x="1772668" y="67501"/>
                    </a:cubicBezTo>
                    <a:lnTo>
                      <a:pt x="1772668" y="485177"/>
                    </a:lnTo>
                    <a:cubicBezTo>
                      <a:pt x="1772668" y="503079"/>
                      <a:pt x="1765556" y="520249"/>
                      <a:pt x="1752897" y="532908"/>
                    </a:cubicBezTo>
                    <a:cubicBezTo>
                      <a:pt x="1740238" y="545566"/>
                      <a:pt x="1723069" y="552678"/>
                      <a:pt x="1705166" y="552678"/>
                    </a:cubicBezTo>
                    <a:lnTo>
                      <a:pt x="67501" y="552678"/>
                    </a:lnTo>
                    <a:cubicBezTo>
                      <a:pt x="49599" y="552678"/>
                      <a:pt x="32430" y="545566"/>
                      <a:pt x="19771" y="532908"/>
                    </a:cubicBezTo>
                    <a:cubicBezTo>
                      <a:pt x="7112" y="520249"/>
                      <a:pt x="0" y="503079"/>
                      <a:pt x="0" y="485177"/>
                    </a:cubicBezTo>
                    <a:lnTo>
                      <a:pt x="0" y="67501"/>
                    </a:lnTo>
                    <a:cubicBezTo>
                      <a:pt x="0" y="49599"/>
                      <a:pt x="7112" y="32430"/>
                      <a:pt x="19771" y="19771"/>
                    </a:cubicBezTo>
                    <a:cubicBezTo>
                      <a:pt x="32430" y="7112"/>
                      <a:pt x="49599" y="0"/>
                      <a:pt x="67501" y="0"/>
                    </a:cubicBezTo>
                    <a:close/>
                  </a:path>
                </a:pathLst>
              </a:custGeom>
              <a:solidFill>
                <a:srgbClr val="C1FF72"/>
              </a:solidFill>
              <a:ln w="38100" cap="rnd">
                <a:solidFill>
                  <a:srgbClr val="FF751F"/>
                </a:solidFill>
                <a:prstDash val="dash"/>
                <a:round/>
              </a:ln>
            </p:spPr>
            <p:txBody>
              <a:bodyPr/>
              <a:lstStyle/>
              <a:p>
                <a:endParaRPr lang="en-US"/>
              </a:p>
            </p:txBody>
          </p:sp>
          <p:sp>
            <p:nvSpPr>
              <p:cNvPr id="86" name="TextBox 86"/>
              <p:cNvSpPr txBox="1"/>
              <p:nvPr/>
            </p:nvSpPr>
            <p:spPr>
              <a:xfrm>
                <a:off x="0" y="-28575"/>
                <a:ext cx="1772668" cy="581253"/>
              </a:xfrm>
              <a:prstGeom prst="rect">
                <a:avLst/>
              </a:prstGeom>
            </p:spPr>
            <p:txBody>
              <a:bodyPr lIns="44149" tIns="44149" rIns="44149" bIns="44149" rtlCol="0" anchor="ctr"/>
              <a:lstStyle/>
              <a:p>
                <a:pPr algn="ctr">
                  <a:lnSpc>
                    <a:spcPts val="2439"/>
                  </a:lnSpc>
                </a:pPr>
                <a:endParaRPr/>
              </a:p>
            </p:txBody>
          </p:sp>
        </p:grpSp>
        <p:sp>
          <p:nvSpPr>
            <p:cNvPr id="87" name="TextBox 87"/>
            <p:cNvSpPr txBox="1"/>
            <p:nvPr/>
          </p:nvSpPr>
          <p:spPr>
            <a:xfrm>
              <a:off x="413967" y="211202"/>
              <a:ext cx="7012739" cy="1965833"/>
            </a:xfrm>
            <a:prstGeom prst="rect">
              <a:avLst/>
            </a:prstGeom>
          </p:spPr>
          <p:txBody>
            <a:bodyPr lIns="0" tIns="0" rIns="0" bIns="0" rtlCol="0" anchor="t">
              <a:spAutoFit/>
            </a:bodyPr>
            <a:lstStyle/>
            <a:p>
              <a:pPr algn="l">
                <a:lnSpc>
                  <a:spcPts val="1673"/>
                </a:lnSpc>
              </a:pPr>
              <a:r>
                <a:rPr lang="en-US" sz="1303">
                  <a:solidFill>
                    <a:srgbClr val="000000"/>
                  </a:solidFill>
                  <a:latin typeface="Arial"/>
                  <a:ea typeface="Arial"/>
                  <a:cs typeface="Arial"/>
                  <a:sym typeface="Arial"/>
                </a:rPr>
                <a:t>How </a:t>
              </a:r>
              <a:r>
                <a:rPr lang="en-US" sz="1303" b="1">
                  <a:solidFill>
                    <a:srgbClr val="000000"/>
                  </a:solidFill>
                  <a:latin typeface="Arial Bold"/>
                  <a:ea typeface="Arial Bold"/>
                  <a:cs typeface="Arial Bold"/>
                  <a:sym typeface="Arial Bold"/>
                </a:rPr>
                <a:t>Reinforcement Learning</a:t>
              </a:r>
              <a:r>
                <a:rPr lang="en-US" sz="1303">
                  <a:solidFill>
                    <a:srgbClr val="000000"/>
                  </a:solidFill>
                  <a:latin typeface="Arial"/>
                  <a:ea typeface="Arial"/>
                  <a:cs typeface="Arial"/>
                  <a:sym typeface="Arial"/>
                </a:rPr>
                <a:t> works here:</a:t>
              </a:r>
            </a:p>
            <a:p>
              <a:pPr marL="281448" lvl="1" indent="-140724" algn="l">
                <a:lnSpc>
                  <a:spcPts val="1673"/>
                </a:lnSpc>
                <a:buFont typeface="Arial"/>
                <a:buChar char="•"/>
              </a:pPr>
              <a:r>
                <a:rPr lang="en-US" sz="1303" b="1">
                  <a:solidFill>
                    <a:srgbClr val="000000"/>
                  </a:solidFill>
                  <a:latin typeface="Arial Bold"/>
                  <a:ea typeface="Arial Bold"/>
                  <a:cs typeface="Arial Bold"/>
                  <a:sym typeface="Arial Bold"/>
                </a:rPr>
                <a:t>Context</a:t>
              </a:r>
              <a:r>
                <a:rPr lang="en-US" sz="1303">
                  <a:solidFill>
                    <a:srgbClr val="000000"/>
                  </a:solidFill>
                  <a:latin typeface="Arial"/>
                  <a:ea typeface="Arial"/>
                  <a:cs typeface="Arial"/>
                  <a:sym typeface="Arial"/>
                </a:rPr>
                <a:t>: 128-D risk vector (GNN + Transformer + VAE + features).</a:t>
              </a:r>
            </a:p>
            <a:p>
              <a:pPr marL="281448" lvl="1" indent="-140724" algn="l">
                <a:lnSpc>
                  <a:spcPts val="1673"/>
                </a:lnSpc>
                <a:buFont typeface="Arial"/>
                <a:buChar char="•"/>
              </a:pPr>
              <a:r>
                <a:rPr lang="en-US" sz="1303" b="1">
                  <a:solidFill>
                    <a:srgbClr val="000000"/>
                  </a:solidFill>
                  <a:latin typeface="Arial Bold"/>
                  <a:ea typeface="Arial Bold"/>
                  <a:cs typeface="Arial Bold"/>
                  <a:sym typeface="Arial Bold"/>
                </a:rPr>
                <a:t>Action</a:t>
              </a:r>
              <a:r>
                <a:rPr lang="en-US" sz="1303">
                  <a:solidFill>
                    <a:srgbClr val="000000"/>
                  </a:solidFill>
                  <a:latin typeface="Arial"/>
                  <a:ea typeface="Arial"/>
                  <a:cs typeface="Arial"/>
                  <a:sym typeface="Arial"/>
                </a:rPr>
                <a:t>: Selects Approve / 2FA / Block.</a:t>
              </a:r>
            </a:p>
            <a:p>
              <a:pPr marL="281448" lvl="1" indent="-140724" algn="l">
                <a:lnSpc>
                  <a:spcPts val="1673"/>
                </a:lnSpc>
                <a:buFont typeface="Arial"/>
                <a:buChar char="•"/>
              </a:pPr>
              <a:r>
                <a:rPr lang="en-US" sz="1303" b="1">
                  <a:solidFill>
                    <a:srgbClr val="000000"/>
                  </a:solidFill>
                  <a:latin typeface="Arial Bold"/>
                  <a:ea typeface="Arial Bold"/>
                  <a:cs typeface="Arial Bold"/>
                  <a:sym typeface="Arial Bold"/>
                </a:rPr>
                <a:t>Reward</a:t>
              </a:r>
              <a:r>
                <a:rPr lang="en-US" sz="1303">
                  <a:solidFill>
                    <a:srgbClr val="000000"/>
                  </a:solidFill>
                  <a:latin typeface="Arial"/>
                  <a:ea typeface="Arial"/>
                  <a:cs typeface="Arial"/>
                  <a:sym typeface="Arial"/>
                </a:rPr>
                <a:t>: Positive if fraud is blocked, negative if missed or customer unnecessarily challenged.</a:t>
              </a:r>
            </a:p>
            <a:p>
              <a:pPr marL="281448" lvl="1" indent="-140724" algn="l">
                <a:lnSpc>
                  <a:spcPts val="1673"/>
                </a:lnSpc>
                <a:buFont typeface="Arial"/>
                <a:buChar char="•"/>
              </a:pPr>
              <a:r>
                <a:rPr lang="en-US" sz="1303" b="1">
                  <a:solidFill>
                    <a:srgbClr val="000000"/>
                  </a:solidFill>
                  <a:latin typeface="Arial Bold"/>
                  <a:ea typeface="Arial Bold"/>
                  <a:cs typeface="Arial Bold"/>
                  <a:sym typeface="Arial Bold"/>
                </a:rPr>
                <a:t>Learning</a:t>
              </a:r>
              <a:r>
                <a:rPr lang="en-US" sz="1303">
                  <a:solidFill>
                    <a:srgbClr val="000000"/>
                  </a:solidFill>
                  <a:latin typeface="Arial"/>
                  <a:ea typeface="Arial"/>
                  <a:cs typeface="Arial"/>
                  <a:sym typeface="Arial"/>
                </a:rPr>
                <a:t>: Continously learns optimal actions by balancing exploration vs. exploitation to maximize reward.</a:t>
              </a:r>
            </a:p>
          </p:txBody>
        </p:sp>
      </p:grpSp>
      <p:grpSp>
        <p:nvGrpSpPr>
          <p:cNvPr id="88" name="Group 88"/>
          <p:cNvGrpSpPr/>
          <p:nvPr/>
        </p:nvGrpSpPr>
        <p:grpSpPr>
          <a:xfrm>
            <a:off x="6249886" y="1538914"/>
            <a:ext cx="3203699" cy="1180311"/>
            <a:chOff x="0" y="0"/>
            <a:chExt cx="843772" cy="310864"/>
          </a:xfrm>
        </p:grpSpPr>
        <p:sp>
          <p:nvSpPr>
            <p:cNvPr id="89" name="Freeform 89"/>
            <p:cNvSpPr/>
            <p:nvPr/>
          </p:nvSpPr>
          <p:spPr>
            <a:xfrm>
              <a:off x="0" y="0"/>
              <a:ext cx="843773" cy="310864"/>
            </a:xfrm>
            <a:custGeom>
              <a:avLst/>
              <a:gdLst/>
              <a:ahLst/>
              <a:cxnLst/>
              <a:rect l="l" t="t" r="r" b="b"/>
              <a:pathLst>
                <a:path w="843773" h="310864">
                  <a:moveTo>
                    <a:pt x="123244" y="0"/>
                  </a:moveTo>
                  <a:lnTo>
                    <a:pt x="720528" y="0"/>
                  </a:lnTo>
                  <a:cubicBezTo>
                    <a:pt x="753215" y="0"/>
                    <a:pt x="784562" y="12985"/>
                    <a:pt x="807675" y="36097"/>
                  </a:cubicBezTo>
                  <a:cubicBezTo>
                    <a:pt x="830788" y="59210"/>
                    <a:pt x="843773" y="90558"/>
                    <a:pt x="843773" y="123244"/>
                  </a:cubicBezTo>
                  <a:lnTo>
                    <a:pt x="843773" y="187619"/>
                  </a:lnTo>
                  <a:cubicBezTo>
                    <a:pt x="843773" y="255685"/>
                    <a:pt x="788594" y="310864"/>
                    <a:pt x="720528" y="310864"/>
                  </a:cubicBezTo>
                  <a:lnTo>
                    <a:pt x="123244" y="310864"/>
                  </a:lnTo>
                  <a:cubicBezTo>
                    <a:pt x="90558" y="310864"/>
                    <a:pt x="59210" y="297879"/>
                    <a:pt x="36097" y="274766"/>
                  </a:cubicBezTo>
                  <a:cubicBezTo>
                    <a:pt x="12985" y="251654"/>
                    <a:pt x="0" y="220306"/>
                    <a:pt x="0" y="187619"/>
                  </a:cubicBezTo>
                  <a:lnTo>
                    <a:pt x="0" y="123244"/>
                  </a:lnTo>
                  <a:cubicBezTo>
                    <a:pt x="0" y="90558"/>
                    <a:pt x="12985" y="59210"/>
                    <a:pt x="36097" y="36097"/>
                  </a:cubicBezTo>
                  <a:cubicBezTo>
                    <a:pt x="59210" y="12985"/>
                    <a:pt x="90558" y="0"/>
                    <a:pt x="123244" y="0"/>
                  </a:cubicBezTo>
                  <a:close/>
                </a:path>
              </a:pathLst>
            </a:custGeom>
            <a:solidFill>
              <a:srgbClr val="FFF9AD"/>
            </a:solidFill>
            <a:ln w="38100" cap="rnd">
              <a:gradFill>
                <a:gsLst>
                  <a:gs pos="0">
                    <a:srgbClr val="8C52FF">
                      <a:alpha val="100000"/>
                    </a:srgbClr>
                  </a:gs>
                  <a:gs pos="100000">
                    <a:srgbClr val="5CE1E6">
                      <a:alpha val="100000"/>
                    </a:srgbClr>
                  </a:gs>
                </a:gsLst>
                <a:lin ang="0"/>
              </a:gradFill>
              <a:prstDash val="dash"/>
              <a:round/>
            </a:ln>
          </p:spPr>
          <p:txBody>
            <a:bodyPr/>
            <a:lstStyle/>
            <a:p>
              <a:endParaRPr lang="en-US"/>
            </a:p>
          </p:txBody>
        </p:sp>
        <p:sp>
          <p:nvSpPr>
            <p:cNvPr id="90" name="TextBox 90"/>
            <p:cNvSpPr txBox="1"/>
            <p:nvPr/>
          </p:nvSpPr>
          <p:spPr>
            <a:xfrm>
              <a:off x="0" y="-28575"/>
              <a:ext cx="843772" cy="339439"/>
            </a:xfrm>
            <a:prstGeom prst="rect">
              <a:avLst/>
            </a:prstGeom>
          </p:spPr>
          <p:txBody>
            <a:bodyPr lIns="50800" tIns="50800" rIns="50800" bIns="50800" rtlCol="0" anchor="ctr"/>
            <a:lstStyle/>
            <a:p>
              <a:pPr algn="ctr">
                <a:lnSpc>
                  <a:spcPts val="1926"/>
                </a:lnSpc>
              </a:pPr>
              <a:r>
                <a:rPr lang="en-US" sz="1500" b="1">
                  <a:solidFill>
                    <a:srgbClr val="000000"/>
                  </a:solidFill>
                  <a:latin typeface="Arial Bold"/>
                  <a:ea typeface="Arial Bold"/>
                  <a:cs typeface="Arial Bold"/>
                  <a:sym typeface="Arial Bold"/>
                </a:rPr>
                <a:t>Time-window aggregations</a:t>
              </a:r>
              <a:r>
                <a:rPr lang="en-US" sz="1500">
                  <a:solidFill>
                    <a:srgbClr val="000000"/>
                  </a:solidFill>
                  <a:latin typeface="Arial"/>
                  <a:ea typeface="Arial"/>
                  <a:cs typeface="Arial"/>
                  <a:sym typeface="Arial"/>
                </a:rPr>
                <a:t>: rolling mean/median/sum/count, std/volatility (1h/24h/7d/30d)</a:t>
              </a:r>
            </a:p>
          </p:txBody>
        </p:sp>
      </p:grpSp>
      <p:sp>
        <p:nvSpPr>
          <p:cNvPr id="91" name="TextBox 91"/>
          <p:cNvSpPr txBox="1"/>
          <p:nvPr/>
        </p:nvSpPr>
        <p:spPr>
          <a:xfrm>
            <a:off x="1056603" y="1702140"/>
            <a:ext cx="9720786" cy="447446"/>
          </a:xfrm>
          <a:prstGeom prst="rect">
            <a:avLst/>
          </a:prstGeom>
        </p:spPr>
        <p:txBody>
          <a:bodyPr lIns="0" tIns="0" rIns="0" bIns="0" rtlCol="0" anchor="t">
            <a:spAutoFit/>
          </a:bodyPr>
          <a:lstStyle/>
          <a:p>
            <a:pPr algn="just">
              <a:lnSpc>
                <a:spcPts val="3466"/>
              </a:lnSpc>
            </a:pPr>
            <a:r>
              <a:rPr lang="en-US" sz="2700" b="1">
                <a:solidFill>
                  <a:srgbClr val="000000"/>
                </a:solidFill>
                <a:latin typeface="Arial Bold"/>
                <a:ea typeface="Arial Bold"/>
                <a:cs typeface="Arial Bold"/>
                <a:sym typeface="Arial Bold"/>
              </a:rPr>
              <a:t>6. Algorithm Details </a:t>
            </a:r>
          </a:p>
        </p:txBody>
      </p:sp>
      <p:grpSp>
        <p:nvGrpSpPr>
          <p:cNvPr id="92" name="Group 92"/>
          <p:cNvGrpSpPr/>
          <p:nvPr/>
        </p:nvGrpSpPr>
        <p:grpSpPr>
          <a:xfrm>
            <a:off x="9838362" y="1538914"/>
            <a:ext cx="3203699" cy="1180311"/>
            <a:chOff x="0" y="0"/>
            <a:chExt cx="843772" cy="310864"/>
          </a:xfrm>
        </p:grpSpPr>
        <p:sp>
          <p:nvSpPr>
            <p:cNvPr id="93" name="Freeform 93"/>
            <p:cNvSpPr/>
            <p:nvPr/>
          </p:nvSpPr>
          <p:spPr>
            <a:xfrm>
              <a:off x="0" y="0"/>
              <a:ext cx="843773" cy="310864"/>
            </a:xfrm>
            <a:custGeom>
              <a:avLst/>
              <a:gdLst/>
              <a:ahLst/>
              <a:cxnLst/>
              <a:rect l="l" t="t" r="r" b="b"/>
              <a:pathLst>
                <a:path w="843773" h="310864">
                  <a:moveTo>
                    <a:pt x="123244" y="0"/>
                  </a:moveTo>
                  <a:lnTo>
                    <a:pt x="720528" y="0"/>
                  </a:lnTo>
                  <a:cubicBezTo>
                    <a:pt x="753215" y="0"/>
                    <a:pt x="784562" y="12985"/>
                    <a:pt x="807675" y="36097"/>
                  </a:cubicBezTo>
                  <a:cubicBezTo>
                    <a:pt x="830788" y="59210"/>
                    <a:pt x="843773" y="90558"/>
                    <a:pt x="843773" y="123244"/>
                  </a:cubicBezTo>
                  <a:lnTo>
                    <a:pt x="843773" y="187619"/>
                  </a:lnTo>
                  <a:cubicBezTo>
                    <a:pt x="843773" y="255685"/>
                    <a:pt x="788594" y="310864"/>
                    <a:pt x="720528" y="310864"/>
                  </a:cubicBezTo>
                  <a:lnTo>
                    <a:pt x="123244" y="310864"/>
                  </a:lnTo>
                  <a:cubicBezTo>
                    <a:pt x="90558" y="310864"/>
                    <a:pt x="59210" y="297879"/>
                    <a:pt x="36097" y="274766"/>
                  </a:cubicBezTo>
                  <a:cubicBezTo>
                    <a:pt x="12985" y="251654"/>
                    <a:pt x="0" y="220306"/>
                    <a:pt x="0" y="187619"/>
                  </a:cubicBezTo>
                  <a:lnTo>
                    <a:pt x="0" y="123244"/>
                  </a:lnTo>
                  <a:cubicBezTo>
                    <a:pt x="0" y="90558"/>
                    <a:pt x="12985" y="59210"/>
                    <a:pt x="36097" y="36097"/>
                  </a:cubicBezTo>
                  <a:cubicBezTo>
                    <a:pt x="59210" y="12985"/>
                    <a:pt x="90558" y="0"/>
                    <a:pt x="123244" y="0"/>
                  </a:cubicBezTo>
                  <a:close/>
                </a:path>
              </a:pathLst>
            </a:custGeom>
            <a:solidFill>
              <a:srgbClr val="FFF9AD"/>
            </a:solidFill>
            <a:ln w="38100" cap="rnd">
              <a:gradFill>
                <a:gsLst>
                  <a:gs pos="0">
                    <a:srgbClr val="8C52FF">
                      <a:alpha val="100000"/>
                    </a:srgbClr>
                  </a:gs>
                  <a:gs pos="100000">
                    <a:srgbClr val="5CE1E6">
                      <a:alpha val="100000"/>
                    </a:srgbClr>
                  </a:gs>
                </a:gsLst>
                <a:lin ang="0"/>
              </a:gradFill>
              <a:prstDash val="dash"/>
              <a:round/>
            </a:ln>
          </p:spPr>
          <p:txBody>
            <a:bodyPr/>
            <a:lstStyle/>
            <a:p>
              <a:endParaRPr lang="en-US"/>
            </a:p>
          </p:txBody>
        </p:sp>
        <p:sp>
          <p:nvSpPr>
            <p:cNvPr id="94" name="TextBox 94"/>
            <p:cNvSpPr txBox="1"/>
            <p:nvPr/>
          </p:nvSpPr>
          <p:spPr>
            <a:xfrm>
              <a:off x="0" y="-28575"/>
              <a:ext cx="843772" cy="339439"/>
            </a:xfrm>
            <a:prstGeom prst="rect">
              <a:avLst/>
            </a:prstGeom>
          </p:spPr>
          <p:txBody>
            <a:bodyPr lIns="50800" tIns="50800" rIns="50800" bIns="50800" rtlCol="0" anchor="ctr"/>
            <a:lstStyle/>
            <a:p>
              <a:pPr algn="ctr">
                <a:lnSpc>
                  <a:spcPts val="1926"/>
                </a:lnSpc>
              </a:pPr>
              <a:r>
                <a:rPr lang="en-US" sz="1500" b="1">
                  <a:solidFill>
                    <a:srgbClr val="000000"/>
                  </a:solidFill>
                  <a:latin typeface="Arial Bold"/>
                  <a:ea typeface="Arial Bold"/>
                  <a:cs typeface="Arial Bold"/>
                  <a:sym typeface="Arial Bold"/>
                </a:rPr>
                <a:t>Velocity</a:t>
              </a:r>
              <a:r>
                <a:rPr lang="en-US" sz="1500">
                  <a:solidFill>
                    <a:srgbClr val="000000"/>
                  </a:solidFill>
                  <a:latin typeface="Arial"/>
                  <a:ea typeface="Arial"/>
                  <a:cs typeface="Arial"/>
                  <a:sym typeface="Arial"/>
                </a:rPr>
                <a:t> &amp; burst metrics, Recency/Frequency/Monetary (</a:t>
              </a:r>
              <a:r>
                <a:rPr lang="en-US" sz="1500" b="1">
                  <a:solidFill>
                    <a:srgbClr val="000000"/>
                  </a:solidFill>
                  <a:latin typeface="Arial Bold"/>
                  <a:ea typeface="Arial Bold"/>
                  <a:cs typeface="Arial Bold"/>
                  <a:sym typeface="Arial Bold"/>
                </a:rPr>
                <a:t>RFM</a:t>
              </a:r>
              <a:r>
                <a:rPr lang="en-US" sz="1500">
                  <a:solidFill>
                    <a:srgbClr val="000000"/>
                  </a:solidFill>
                  <a:latin typeface="Arial"/>
                  <a:ea typeface="Arial"/>
                  <a:cs typeface="Arial"/>
                  <a:sym typeface="Arial"/>
                </a:rPr>
                <a:t>), scaling &amp; </a:t>
              </a:r>
              <a:r>
                <a:rPr lang="en-US" sz="1500" b="1">
                  <a:solidFill>
                    <a:srgbClr val="000000"/>
                  </a:solidFill>
                  <a:latin typeface="Arial Bold"/>
                  <a:ea typeface="Arial Bold"/>
                  <a:cs typeface="Arial Bold"/>
                  <a:sym typeface="Arial Bold"/>
                </a:rPr>
                <a:t>normalization</a:t>
              </a:r>
            </a:p>
          </p:txBody>
        </p:sp>
      </p:grpSp>
      <p:sp>
        <p:nvSpPr>
          <p:cNvPr id="95" name="AutoShape 95"/>
          <p:cNvSpPr/>
          <p:nvPr/>
        </p:nvSpPr>
        <p:spPr>
          <a:xfrm>
            <a:off x="10459807" y="5811488"/>
            <a:ext cx="644913" cy="178850"/>
          </a:xfrm>
          <a:prstGeom prst="line">
            <a:avLst/>
          </a:prstGeom>
          <a:ln w="38100" cap="flat">
            <a:solidFill>
              <a:srgbClr val="000000"/>
            </a:solidFill>
            <a:prstDash val="solid"/>
            <a:headEnd type="none" w="sm" len="sm"/>
            <a:tailEnd type="none" w="sm" len="sm"/>
          </a:ln>
        </p:spPr>
        <p:txBody>
          <a:bodyPr/>
          <a:lstStyle/>
          <a:p>
            <a:endParaRPr lang="en-US"/>
          </a:p>
        </p:txBody>
      </p:sp>
      <p:sp>
        <p:nvSpPr>
          <p:cNvPr id="96" name="AutoShape 96"/>
          <p:cNvSpPr/>
          <p:nvPr/>
        </p:nvSpPr>
        <p:spPr>
          <a:xfrm>
            <a:off x="9454315" y="6633767"/>
            <a:ext cx="0" cy="426884"/>
          </a:xfrm>
          <a:prstGeom prst="line">
            <a:avLst/>
          </a:prstGeom>
          <a:ln w="38100" cap="flat">
            <a:solidFill>
              <a:srgbClr val="000000"/>
            </a:solidFill>
            <a:prstDash val="solid"/>
            <a:headEnd type="none" w="sm" len="sm"/>
            <a:tailEnd type="none" w="sm" len="sm"/>
          </a:ln>
        </p:spPr>
        <p:txBody>
          <a:bodyPr/>
          <a:lstStyle/>
          <a:p>
            <a:endParaRPr lang="en-US"/>
          </a:p>
        </p:txBody>
      </p:sp>
      <p:sp>
        <p:nvSpPr>
          <p:cNvPr id="97" name="AutoShape 97"/>
          <p:cNvSpPr/>
          <p:nvPr/>
        </p:nvSpPr>
        <p:spPr>
          <a:xfrm>
            <a:off x="9473365" y="4157333"/>
            <a:ext cx="0" cy="426884"/>
          </a:xfrm>
          <a:prstGeom prst="line">
            <a:avLst/>
          </a:prstGeom>
          <a:ln w="38100" cap="flat">
            <a:solidFill>
              <a:srgbClr val="000000"/>
            </a:solidFill>
            <a:prstDash val="solid"/>
            <a:headEnd type="none" w="sm" len="sm"/>
            <a:tailEnd type="none" w="sm" len="sm"/>
          </a:ln>
        </p:spPr>
        <p:txBody>
          <a:bodyPr/>
          <a:lstStyle/>
          <a:p>
            <a:endParaRPr lang="en-US"/>
          </a:p>
        </p:txBody>
      </p:sp>
      <p:sp>
        <p:nvSpPr>
          <p:cNvPr id="98" name="AutoShape 98"/>
          <p:cNvSpPr/>
          <p:nvPr/>
        </p:nvSpPr>
        <p:spPr>
          <a:xfrm flipV="1">
            <a:off x="7942507" y="6050612"/>
            <a:ext cx="602493" cy="291380"/>
          </a:xfrm>
          <a:prstGeom prst="line">
            <a:avLst/>
          </a:prstGeom>
          <a:ln w="38100" cap="flat">
            <a:solidFill>
              <a:srgbClr val="000000"/>
            </a:solidFill>
            <a:prstDash val="solid"/>
            <a:headEnd type="none" w="sm" len="sm"/>
            <a:tailEnd type="none" w="sm" len="sm"/>
          </a:ln>
        </p:spPr>
        <p:txBody>
          <a:bodyPr/>
          <a:lstStyle/>
          <a:p>
            <a:endParaRPr lang="en-US"/>
          </a:p>
        </p:txBody>
      </p:sp>
      <p:sp>
        <p:nvSpPr>
          <p:cNvPr id="99" name="AutoShape 99"/>
          <p:cNvSpPr/>
          <p:nvPr/>
        </p:nvSpPr>
        <p:spPr>
          <a:xfrm flipV="1">
            <a:off x="10387639" y="4877529"/>
            <a:ext cx="602493" cy="291380"/>
          </a:xfrm>
          <a:prstGeom prst="line">
            <a:avLst/>
          </a:prstGeom>
          <a:ln w="38100" cap="flat">
            <a:solidFill>
              <a:srgbClr val="000000"/>
            </a:solidFill>
            <a:prstDash val="solid"/>
            <a:headEnd type="none" w="sm" len="sm"/>
            <a:tailEnd type="none" w="sm" len="sm"/>
          </a:ln>
        </p:spPr>
        <p:txBody>
          <a:bodyPr/>
          <a:lstStyle/>
          <a:p>
            <a:endParaRPr lang="en-US"/>
          </a:p>
        </p:txBody>
      </p:sp>
      <p:sp>
        <p:nvSpPr>
          <p:cNvPr id="100" name="AutoShape 100"/>
          <p:cNvSpPr/>
          <p:nvPr/>
        </p:nvSpPr>
        <p:spPr>
          <a:xfrm>
            <a:off x="7823524" y="5161857"/>
            <a:ext cx="644913" cy="178850"/>
          </a:xfrm>
          <a:prstGeom prst="line">
            <a:avLst/>
          </a:prstGeom>
          <a:ln w="38100" cap="flat">
            <a:solidFill>
              <a:srgbClr val="000000"/>
            </a:solidFill>
            <a:prstDash val="solid"/>
            <a:headEnd type="none" w="sm" len="sm"/>
            <a:tailEnd type="none" w="sm" len="sm"/>
          </a:ln>
        </p:spPr>
        <p:txBody>
          <a:bodyPr/>
          <a:lstStyle/>
          <a:p>
            <a:endParaRPr lang="en-US"/>
          </a:p>
        </p:txBody>
      </p:sp>
      <p:sp>
        <p:nvSpPr>
          <p:cNvPr id="101" name="AutoShape 101"/>
          <p:cNvSpPr/>
          <p:nvPr/>
        </p:nvSpPr>
        <p:spPr>
          <a:xfrm flipH="1" flipV="1">
            <a:off x="4344966" y="6511367"/>
            <a:ext cx="1480744" cy="209961"/>
          </a:xfrm>
          <a:prstGeom prst="line">
            <a:avLst/>
          </a:prstGeom>
          <a:ln w="38100" cap="flat">
            <a:gradFill>
              <a:gsLst>
                <a:gs pos="0">
                  <a:srgbClr val="8C52FF">
                    <a:alpha val="100000"/>
                  </a:srgbClr>
                </a:gs>
                <a:gs pos="100000">
                  <a:srgbClr val="5CE1E6">
                    <a:alpha val="100000"/>
                  </a:srgbClr>
                </a:gs>
              </a:gsLst>
              <a:lin ang="0"/>
            </a:gradFill>
            <a:prstDash val="solid"/>
            <a:headEnd type="none" w="sm" len="sm"/>
            <a:tailEnd type="triangle" w="lg" len="med"/>
          </a:ln>
        </p:spPr>
        <p:txBody>
          <a:bodyPr/>
          <a:lstStyle/>
          <a:p>
            <a:endParaRPr lang="en-US"/>
          </a:p>
        </p:txBody>
      </p:sp>
      <p:sp>
        <p:nvSpPr>
          <p:cNvPr id="102" name="AutoShape 102"/>
          <p:cNvSpPr/>
          <p:nvPr/>
        </p:nvSpPr>
        <p:spPr>
          <a:xfrm flipH="1">
            <a:off x="5510412" y="7336504"/>
            <a:ext cx="1243338" cy="643364"/>
          </a:xfrm>
          <a:prstGeom prst="line">
            <a:avLst/>
          </a:prstGeom>
          <a:ln w="38100" cap="flat">
            <a:gradFill>
              <a:gsLst>
                <a:gs pos="0">
                  <a:srgbClr val="8C52FF">
                    <a:alpha val="100000"/>
                  </a:srgbClr>
                </a:gs>
                <a:gs pos="100000">
                  <a:srgbClr val="5CE1E6">
                    <a:alpha val="100000"/>
                  </a:srgbClr>
                </a:gs>
              </a:gsLst>
              <a:lin ang="0"/>
            </a:gradFill>
            <a:prstDash val="solid"/>
            <a:headEnd type="none" w="sm" len="sm"/>
            <a:tailEnd type="triangle" w="lg" len="med"/>
          </a:ln>
        </p:spPr>
        <p:txBody>
          <a:bodyPr/>
          <a:lstStyle/>
          <a:p>
            <a:endParaRPr lang="en-US"/>
          </a:p>
        </p:txBody>
      </p:sp>
      <p:sp>
        <p:nvSpPr>
          <p:cNvPr id="103" name="AutoShape 103"/>
          <p:cNvSpPr/>
          <p:nvPr/>
        </p:nvSpPr>
        <p:spPr>
          <a:xfrm flipH="1">
            <a:off x="3826990" y="4781252"/>
            <a:ext cx="2326009" cy="200951"/>
          </a:xfrm>
          <a:prstGeom prst="line">
            <a:avLst/>
          </a:prstGeom>
          <a:ln w="38100" cap="flat">
            <a:gradFill>
              <a:gsLst>
                <a:gs pos="0">
                  <a:srgbClr val="8C52FF">
                    <a:alpha val="100000"/>
                  </a:srgbClr>
                </a:gs>
                <a:gs pos="100000">
                  <a:srgbClr val="5CE1E6">
                    <a:alpha val="100000"/>
                  </a:srgbClr>
                </a:gs>
              </a:gsLst>
              <a:lin ang="0"/>
            </a:gradFill>
            <a:prstDash val="solid"/>
            <a:headEnd type="none" w="sm" len="sm"/>
            <a:tailEnd type="triangle" w="lg" len="med"/>
          </a:ln>
        </p:spPr>
        <p:txBody>
          <a:bodyPr/>
          <a:lstStyle/>
          <a:p>
            <a:endParaRPr lang="en-US"/>
          </a:p>
        </p:txBody>
      </p:sp>
      <p:sp>
        <p:nvSpPr>
          <p:cNvPr id="104" name="AutoShape 104"/>
          <p:cNvSpPr/>
          <p:nvPr/>
        </p:nvSpPr>
        <p:spPr>
          <a:xfrm flipH="1" flipV="1">
            <a:off x="6429520" y="3274552"/>
            <a:ext cx="802596" cy="814266"/>
          </a:xfrm>
          <a:prstGeom prst="line">
            <a:avLst/>
          </a:prstGeom>
          <a:ln w="38100" cap="flat">
            <a:gradFill>
              <a:gsLst>
                <a:gs pos="0">
                  <a:srgbClr val="8C52FF">
                    <a:alpha val="100000"/>
                  </a:srgbClr>
                </a:gs>
                <a:gs pos="100000">
                  <a:srgbClr val="5CE1E6">
                    <a:alpha val="100000"/>
                  </a:srgbClr>
                </a:gs>
              </a:gsLst>
              <a:lin ang="0"/>
            </a:gradFill>
            <a:prstDash val="solid"/>
            <a:headEnd type="none" w="sm" len="sm"/>
            <a:tailEnd type="triangle" w="lg" len="med"/>
          </a:ln>
        </p:spPr>
        <p:txBody>
          <a:bodyPr/>
          <a:lstStyle/>
          <a:p>
            <a:endParaRPr lang="en-US"/>
          </a:p>
        </p:txBody>
      </p:sp>
      <p:sp>
        <p:nvSpPr>
          <p:cNvPr id="105" name="AutoShape 105"/>
          <p:cNvSpPr/>
          <p:nvPr/>
        </p:nvSpPr>
        <p:spPr>
          <a:xfrm flipH="1" flipV="1">
            <a:off x="8019938" y="2813446"/>
            <a:ext cx="198345" cy="906309"/>
          </a:xfrm>
          <a:prstGeom prst="line">
            <a:avLst/>
          </a:prstGeom>
          <a:ln w="38100" cap="flat">
            <a:gradFill>
              <a:gsLst>
                <a:gs pos="0">
                  <a:srgbClr val="8C52FF">
                    <a:alpha val="100000"/>
                  </a:srgbClr>
                </a:gs>
                <a:gs pos="100000">
                  <a:srgbClr val="5CE1E6">
                    <a:alpha val="100000"/>
                  </a:srgbClr>
                </a:gs>
              </a:gsLst>
              <a:lin ang="0"/>
            </a:gradFill>
            <a:prstDash val="solid"/>
            <a:headEnd type="none" w="sm" len="sm"/>
            <a:tailEnd type="triangle" w="lg" len="med"/>
          </a:ln>
        </p:spPr>
        <p:txBody>
          <a:bodyPr/>
          <a:lstStyle/>
          <a:p>
            <a:endParaRPr lang="en-US"/>
          </a:p>
        </p:txBody>
      </p:sp>
      <p:sp>
        <p:nvSpPr>
          <p:cNvPr id="106" name="AutoShape 106"/>
          <p:cNvSpPr/>
          <p:nvPr/>
        </p:nvSpPr>
        <p:spPr>
          <a:xfrm flipV="1">
            <a:off x="10753633" y="2883906"/>
            <a:ext cx="775599" cy="674335"/>
          </a:xfrm>
          <a:prstGeom prst="line">
            <a:avLst/>
          </a:prstGeom>
          <a:ln w="38100" cap="flat">
            <a:gradFill>
              <a:gsLst>
                <a:gs pos="0">
                  <a:srgbClr val="8C52FF">
                    <a:alpha val="100000"/>
                  </a:srgbClr>
                </a:gs>
                <a:gs pos="100000">
                  <a:srgbClr val="5CE1E6">
                    <a:alpha val="100000"/>
                  </a:srgbClr>
                </a:gs>
              </a:gsLst>
              <a:lin ang="0"/>
            </a:gradFill>
            <a:prstDash val="solid"/>
            <a:headEnd type="none" w="sm" len="sm"/>
            <a:tailEnd type="triangle" w="lg" len="med"/>
          </a:ln>
        </p:spPr>
        <p:txBody>
          <a:bodyPr/>
          <a:lstStyle/>
          <a:p>
            <a:endParaRPr lang="en-US"/>
          </a:p>
        </p:txBody>
      </p:sp>
      <p:sp>
        <p:nvSpPr>
          <p:cNvPr id="107" name="AutoShape 107"/>
          <p:cNvSpPr/>
          <p:nvPr/>
        </p:nvSpPr>
        <p:spPr>
          <a:xfrm flipV="1">
            <a:off x="13098501" y="2358025"/>
            <a:ext cx="328212" cy="2129615"/>
          </a:xfrm>
          <a:prstGeom prst="line">
            <a:avLst/>
          </a:prstGeom>
          <a:ln w="38100" cap="flat">
            <a:gradFill>
              <a:gsLst>
                <a:gs pos="0">
                  <a:srgbClr val="8C52FF">
                    <a:alpha val="100000"/>
                  </a:srgbClr>
                </a:gs>
                <a:gs pos="100000">
                  <a:srgbClr val="5CE1E6">
                    <a:alpha val="100000"/>
                  </a:srgbClr>
                </a:gs>
              </a:gsLst>
              <a:lin ang="0"/>
            </a:gradFill>
            <a:prstDash val="solid"/>
            <a:headEnd type="none" w="sm" len="sm"/>
            <a:tailEnd type="triangle" w="lg" len="med"/>
          </a:ln>
        </p:spPr>
        <p:txBody>
          <a:bodyPr/>
          <a:lstStyle/>
          <a:p>
            <a:endParaRPr lang="en-US"/>
          </a:p>
        </p:txBody>
      </p:sp>
      <p:sp>
        <p:nvSpPr>
          <p:cNvPr id="108" name="AutoShape 108"/>
          <p:cNvSpPr/>
          <p:nvPr/>
        </p:nvSpPr>
        <p:spPr>
          <a:xfrm flipV="1">
            <a:off x="12999439" y="3637525"/>
            <a:ext cx="634326" cy="1008507"/>
          </a:xfrm>
          <a:prstGeom prst="line">
            <a:avLst/>
          </a:prstGeom>
          <a:ln w="38100" cap="flat">
            <a:gradFill>
              <a:gsLst>
                <a:gs pos="0">
                  <a:srgbClr val="8C52FF">
                    <a:alpha val="100000"/>
                  </a:srgbClr>
                </a:gs>
                <a:gs pos="100000">
                  <a:srgbClr val="5CE1E6">
                    <a:alpha val="100000"/>
                  </a:srgbClr>
                </a:gs>
              </a:gsLst>
              <a:lin ang="0"/>
            </a:gradFill>
            <a:prstDash val="solid"/>
            <a:headEnd type="none" w="sm" len="sm"/>
            <a:tailEnd type="triangle" w="lg" len="med"/>
          </a:ln>
        </p:spPr>
        <p:txBody>
          <a:bodyPr/>
          <a:lstStyle/>
          <a:p>
            <a:endParaRPr lang="en-US"/>
          </a:p>
        </p:txBody>
      </p:sp>
      <p:sp>
        <p:nvSpPr>
          <p:cNvPr id="109" name="AutoShape 109"/>
          <p:cNvSpPr/>
          <p:nvPr/>
        </p:nvSpPr>
        <p:spPr>
          <a:xfrm>
            <a:off x="12919346" y="4639681"/>
            <a:ext cx="1605531" cy="237848"/>
          </a:xfrm>
          <a:prstGeom prst="line">
            <a:avLst/>
          </a:prstGeom>
          <a:ln w="38100" cap="flat">
            <a:gradFill>
              <a:gsLst>
                <a:gs pos="0">
                  <a:srgbClr val="8C52FF">
                    <a:alpha val="100000"/>
                  </a:srgbClr>
                </a:gs>
                <a:gs pos="100000">
                  <a:srgbClr val="5CE1E6">
                    <a:alpha val="100000"/>
                  </a:srgbClr>
                </a:gs>
              </a:gsLst>
              <a:lin ang="0"/>
            </a:gradFill>
            <a:prstDash val="solid"/>
            <a:headEnd type="none" w="sm" len="sm"/>
            <a:tailEnd type="triangle" w="lg" len="med"/>
          </a:ln>
        </p:spPr>
        <p:txBody>
          <a:bodyPr/>
          <a:lstStyle/>
          <a:p>
            <a:endParaRPr lang="en-US"/>
          </a:p>
        </p:txBody>
      </p:sp>
      <p:sp>
        <p:nvSpPr>
          <p:cNvPr id="110" name="AutoShape 110"/>
          <p:cNvSpPr/>
          <p:nvPr/>
        </p:nvSpPr>
        <p:spPr>
          <a:xfrm flipV="1">
            <a:off x="12874369" y="6286867"/>
            <a:ext cx="1346543" cy="55125"/>
          </a:xfrm>
          <a:prstGeom prst="line">
            <a:avLst/>
          </a:prstGeom>
          <a:ln w="38100" cap="flat">
            <a:gradFill>
              <a:gsLst>
                <a:gs pos="0">
                  <a:srgbClr val="8C52FF">
                    <a:alpha val="100000"/>
                  </a:srgbClr>
                </a:gs>
                <a:gs pos="100000">
                  <a:srgbClr val="5CE1E6">
                    <a:alpha val="100000"/>
                  </a:srgbClr>
                </a:gs>
              </a:gsLst>
              <a:lin ang="0"/>
            </a:gradFill>
            <a:prstDash val="solid"/>
            <a:headEnd type="none" w="sm" len="sm"/>
            <a:tailEnd type="triangle" w="lg" len="med"/>
          </a:ln>
        </p:spPr>
        <p:txBody>
          <a:bodyPr/>
          <a:lstStyle/>
          <a:p>
            <a:endParaRPr lang="en-US"/>
          </a:p>
        </p:txBody>
      </p:sp>
      <p:sp>
        <p:nvSpPr>
          <p:cNvPr id="111" name="AutoShape 111"/>
          <p:cNvSpPr/>
          <p:nvPr/>
        </p:nvSpPr>
        <p:spPr>
          <a:xfrm>
            <a:off x="13143447" y="6442081"/>
            <a:ext cx="828567" cy="1214474"/>
          </a:xfrm>
          <a:prstGeom prst="line">
            <a:avLst/>
          </a:prstGeom>
          <a:ln w="38100" cap="flat">
            <a:gradFill>
              <a:gsLst>
                <a:gs pos="0">
                  <a:srgbClr val="8C52FF">
                    <a:alpha val="100000"/>
                  </a:srgbClr>
                </a:gs>
                <a:gs pos="100000">
                  <a:srgbClr val="5CE1E6">
                    <a:alpha val="100000"/>
                  </a:srgbClr>
                </a:gs>
              </a:gsLst>
              <a:lin ang="0"/>
            </a:gradFill>
            <a:prstDash val="solid"/>
            <a:headEnd type="none" w="sm" len="sm"/>
            <a:tailEnd type="triangle" w="lg" len="med"/>
          </a:ln>
        </p:spPr>
        <p:txBody>
          <a:bodyPr/>
          <a:lstStyle/>
          <a:p>
            <a:endParaRPr lang="en-US"/>
          </a:p>
        </p:txBody>
      </p:sp>
      <p:sp>
        <p:nvSpPr>
          <p:cNvPr id="112" name="AutoShape 112"/>
          <p:cNvSpPr/>
          <p:nvPr/>
        </p:nvSpPr>
        <p:spPr>
          <a:xfrm>
            <a:off x="11891672" y="6960057"/>
            <a:ext cx="1735025" cy="1471489"/>
          </a:xfrm>
          <a:prstGeom prst="line">
            <a:avLst/>
          </a:prstGeom>
          <a:ln w="38100" cap="flat">
            <a:gradFill>
              <a:gsLst>
                <a:gs pos="0">
                  <a:srgbClr val="8C52FF">
                    <a:alpha val="100000"/>
                  </a:srgbClr>
                </a:gs>
                <a:gs pos="100000">
                  <a:srgbClr val="5CE1E6">
                    <a:alpha val="100000"/>
                  </a:srgbClr>
                </a:gs>
              </a:gsLst>
              <a:lin ang="0"/>
            </a:gradFill>
            <a:prstDash val="solid"/>
            <a:headEnd type="none" w="sm" len="sm"/>
            <a:tailEnd type="triangle" w="lg" len="med"/>
          </a:ln>
        </p:spPr>
        <p:txBody>
          <a:bodyPr/>
          <a:lstStyle/>
          <a:p>
            <a:endParaRPr lang="en-US"/>
          </a:p>
        </p:txBody>
      </p:sp>
      <p:sp>
        <p:nvSpPr>
          <p:cNvPr id="113" name="AutoShape 113"/>
          <p:cNvSpPr/>
          <p:nvPr/>
        </p:nvSpPr>
        <p:spPr>
          <a:xfrm flipH="1">
            <a:off x="10316126" y="7875537"/>
            <a:ext cx="162964" cy="886132"/>
          </a:xfrm>
          <a:prstGeom prst="line">
            <a:avLst/>
          </a:prstGeom>
          <a:ln w="38100" cap="flat">
            <a:gradFill>
              <a:gsLst>
                <a:gs pos="0">
                  <a:srgbClr val="8C52FF">
                    <a:alpha val="100000"/>
                  </a:srgbClr>
                </a:gs>
                <a:gs pos="100000">
                  <a:srgbClr val="5CE1E6">
                    <a:alpha val="100000"/>
                  </a:srgbClr>
                </a:gs>
              </a:gsLst>
              <a:lin ang="0"/>
            </a:gradFill>
            <a:prstDash val="solid"/>
            <a:headEnd type="none" w="sm" len="sm"/>
            <a:tailEnd type="triangle" w="lg" len="med"/>
          </a:ln>
        </p:spPr>
        <p:txBody>
          <a:bodyPr/>
          <a:lstStyle/>
          <a:p>
            <a:endParaRPr lang="en-US"/>
          </a:p>
        </p:txBody>
      </p:sp>
      <p:sp>
        <p:nvSpPr>
          <p:cNvPr id="114" name="AutoShape 114"/>
          <p:cNvSpPr/>
          <p:nvPr/>
        </p:nvSpPr>
        <p:spPr>
          <a:xfrm flipH="1">
            <a:off x="6609384" y="7770158"/>
            <a:ext cx="2041885" cy="890739"/>
          </a:xfrm>
          <a:prstGeom prst="line">
            <a:avLst/>
          </a:prstGeom>
          <a:ln w="38100" cap="flat">
            <a:gradFill>
              <a:gsLst>
                <a:gs pos="0">
                  <a:srgbClr val="8C52FF">
                    <a:alpha val="100000"/>
                  </a:srgbClr>
                </a:gs>
                <a:gs pos="100000">
                  <a:srgbClr val="5CE1E6">
                    <a:alpha val="100000"/>
                  </a:srgbClr>
                </a:gs>
              </a:gsLst>
              <a:lin ang="0"/>
            </a:gradFill>
            <a:prstDash val="solid"/>
            <a:headEnd type="none" w="sm" len="sm"/>
            <a:tailEnd type="triangle" w="lg" len="med"/>
          </a:ln>
        </p:spPr>
        <p:txBody>
          <a:bodyPr/>
          <a:lstStyle/>
          <a:p>
            <a:endParaRPr lang="en-US"/>
          </a:p>
        </p:txBody>
      </p:sp>
      <p:sp>
        <p:nvSpPr>
          <p:cNvPr id="115" name="Freeform 115"/>
          <p:cNvSpPr/>
          <p:nvPr/>
        </p:nvSpPr>
        <p:spPr>
          <a:xfrm>
            <a:off x="16804821" y="8431546"/>
            <a:ext cx="1515363" cy="1835792"/>
          </a:xfrm>
          <a:custGeom>
            <a:avLst/>
            <a:gdLst/>
            <a:ahLst/>
            <a:cxnLst/>
            <a:rect l="l" t="t" r="r" b="b"/>
            <a:pathLst>
              <a:path w="1515363" h="1835792">
                <a:moveTo>
                  <a:pt x="0" y="0"/>
                </a:moveTo>
                <a:lnTo>
                  <a:pt x="1515364" y="0"/>
                </a:lnTo>
                <a:lnTo>
                  <a:pt x="1515364" y="1835792"/>
                </a:lnTo>
                <a:lnTo>
                  <a:pt x="0" y="1835792"/>
                </a:lnTo>
                <a:lnTo>
                  <a:pt x="0" y="0"/>
                </a:lnTo>
                <a:close/>
              </a:path>
            </a:pathLst>
          </a:custGeom>
          <a:blipFill>
            <a:blip r:embed="rId19">
              <a:alphaModFix amt="3199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16" name="Freeform 116"/>
          <p:cNvSpPr/>
          <p:nvPr/>
        </p:nvSpPr>
        <p:spPr>
          <a:xfrm>
            <a:off x="0" y="8761669"/>
            <a:ext cx="1414401" cy="1543494"/>
          </a:xfrm>
          <a:custGeom>
            <a:avLst/>
            <a:gdLst/>
            <a:ahLst/>
            <a:cxnLst/>
            <a:rect l="l" t="t" r="r" b="b"/>
            <a:pathLst>
              <a:path w="1414401" h="1543494">
                <a:moveTo>
                  <a:pt x="0" y="0"/>
                </a:moveTo>
                <a:lnTo>
                  <a:pt x="1414401" y="0"/>
                </a:lnTo>
                <a:lnTo>
                  <a:pt x="1414401" y="1543494"/>
                </a:lnTo>
                <a:lnTo>
                  <a:pt x="0" y="1543494"/>
                </a:lnTo>
                <a:lnTo>
                  <a:pt x="0" y="0"/>
                </a:lnTo>
                <a:close/>
              </a:path>
            </a:pathLst>
          </a:custGeom>
          <a:blipFill>
            <a:blip r:embed="rId21">
              <a:alphaModFix amt="27000"/>
              <a:extLst>
                <a:ext uri="{96DAC541-7B7A-43D3-8B79-37D633B846F1}">
                  <asvg:svgBlip xmlns:asvg="http://schemas.microsoft.com/office/drawing/2016/SVG/main" r:embed="rId22"/>
                </a:ext>
              </a:extLst>
            </a:blip>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13973" y="250030"/>
            <a:ext cx="1094658" cy="1144370"/>
            <a:chOff x="0" y="0"/>
            <a:chExt cx="1459544" cy="1525826"/>
          </a:xfrm>
        </p:grpSpPr>
        <p:sp>
          <p:nvSpPr>
            <p:cNvPr id="3" name="Freeform 3" descr="iba.png"/>
            <p:cNvSpPr/>
            <p:nvPr/>
          </p:nvSpPr>
          <p:spPr>
            <a:xfrm>
              <a:off x="0" y="0"/>
              <a:ext cx="1459484" cy="1525778"/>
            </a:xfrm>
            <a:custGeom>
              <a:avLst/>
              <a:gdLst/>
              <a:ahLst/>
              <a:cxnLst/>
              <a:rect l="l" t="t" r="r" b="b"/>
              <a:pathLst>
                <a:path w="1459484" h="1525778">
                  <a:moveTo>
                    <a:pt x="0" y="0"/>
                  </a:moveTo>
                  <a:lnTo>
                    <a:pt x="1459484" y="0"/>
                  </a:lnTo>
                  <a:lnTo>
                    <a:pt x="1459484" y="1525778"/>
                  </a:lnTo>
                  <a:lnTo>
                    <a:pt x="0" y="1525778"/>
                  </a:lnTo>
                  <a:lnTo>
                    <a:pt x="0" y="0"/>
                  </a:lnTo>
                  <a:close/>
                </a:path>
              </a:pathLst>
            </a:custGeom>
            <a:blipFill>
              <a:blip r:embed="rId2"/>
              <a:stretch>
                <a:fillRect l="-1055" r="-1059" b="-3"/>
              </a:stretch>
            </a:blipFill>
          </p:spPr>
          <p:txBody>
            <a:bodyPr/>
            <a:lstStyle/>
            <a:p>
              <a:endParaRPr lang="en-US"/>
            </a:p>
          </p:txBody>
        </p:sp>
      </p:grpSp>
      <p:grpSp>
        <p:nvGrpSpPr>
          <p:cNvPr id="4" name="Group 4"/>
          <p:cNvGrpSpPr/>
          <p:nvPr/>
        </p:nvGrpSpPr>
        <p:grpSpPr>
          <a:xfrm>
            <a:off x="7907969" y="257175"/>
            <a:ext cx="1238250" cy="1128712"/>
            <a:chOff x="0" y="0"/>
            <a:chExt cx="1651000" cy="1504950"/>
          </a:xfrm>
        </p:grpSpPr>
        <p:sp>
          <p:nvSpPr>
            <p:cNvPr id="5" name="Freeform 5" descr="iit_red.jpg"/>
            <p:cNvSpPr/>
            <p:nvPr/>
          </p:nvSpPr>
          <p:spPr>
            <a:xfrm>
              <a:off x="0" y="0"/>
              <a:ext cx="1651000" cy="1504950"/>
            </a:xfrm>
            <a:custGeom>
              <a:avLst/>
              <a:gdLst/>
              <a:ahLst/>
              <a:cxnLst/>
              <a:rect l="l" t="t" r="r" b="b"/>
              <a:pathLst>
                <a:path w="1651000" h="1504950">
                  <a:moveTo>
                    <a:pt x="0" y="0"/>
                  </a:moveTo>
                  <a:lnTo>
                    <a:pt x="1651000" y="0"/>
                  </a:lnTo>
                  <a:lnTo>
                    <a:pt x="1651000" y="1504950"/>
                  </a:lnTo>
                  <a:lnTo>
                    <a:pt x="0" y="1504950"/>
                  </a:lnTo>
                  <a:lnTo>
                    <a:pt x="0" y="0"/>
                  </a:lnTo>
                  <a:close/>
                </a:path>
              </a:pathLst>
            </a:custGeom>
            <a:blipFill>
              <a:blip r:embed="rId3"/>
              <a:stretch>
                <a:fillRect t="-2228" b="-2228"/>
              </a:stretch>
            </a:blipFill>
          </p:spPr>
          <p:txBody>
            <a:bodyPr/>
            <a:lstStyle/>
            <a:p>
              <a:endParaRPr lang="en-US"/>
            </a:p>
          </p:txBody>
        </p:sp>
      </p:grpSp>
      <p:grpSp>
        <p:nvGrpSpPr>
          <p:cNvPr id="6" name="Group 6"/>
          <p:cNvGrpSpPr/>
          <p:nvPr/>
        </p:nvGrpSpPr>
        <p:grpSpPr>
          <a:xfrm>
            <a:off x="12375129" y="257175"/>
            <a:ext cx="3886200" cy="1128712"/>
            <a:chOff x="0" y="0"/>
            <a:chExt cx="5181600" cy="1504950"/>
          </a:xfrm>
        </p:grpSpPr>
        <p:sp>
          <p:nvSpPr>
            <p:cNvPr id="7" name="Freeform 7" descr="dfs.png"/>
            <p:cNvSpPr/>
            <p:nvPr/>
          </p:nvSpPr>
          <p:spPr>
            <a:xfrm>
              <a:off x="0" y="0"/>
              <a:ext cx="5181600" cy="1504950"/>
            </a:xfrm>
            <a:custGeom>
              <a:avLst/>
              <a:gdLst/>
              <a:ahLst/>
              <a:cxnLst/>
              <a:rect l="l" t="t" r="r" b="b"/>
              <a:pathLst>
                <a:path w="5181600" h="1504950">
                  <a:moveTo>
                    <a:pt x="0" y="0"/>
                  </a:moveTo>
                  <a:lnTo>
                    <a:pt x="5181600" y="0"/>
                  </a:lnTo>
                  <a:lnTo>
                    <a:pt x="5181600" y="1504950"/>
                  </a:lnTo>
                  <a:lnTo>
                    <a:pt x="0" y="1504950"/>
                  </a:lnTo>
                  <a:lnTo>
                    <a:pt x="0" y="0"/>
                  </a:lnTo>
                  <a:close/>
                </a:path>
              </a:pathLst>
            </a:custGeom>
            <a:blipFill>
              <a:blip r:embed="rId4"/>
              <a:stretch>
                <a:fillRect t="-4227" b="-4227"/>
              </a:stretch>
            </a:blipFill>
          </p:spPr>
          <p:txBody>
            <a:bodyPr/>
            <a:lstStyle/>
            <a:p>
              <a:endParaRPr lang="en-US"/>
            </a:p>
          </p:txBody>
        </p:sp>
      </p:grpSp>
      <p:sp>
        <p:nvSpPr>
          <p:cNvPr id="8" name="Freeform 8"/>
          <p:cNvSpPr/>
          <p:nvPr/>
        </p:nvSpPr>
        <p:spPr>
          <a:xfrm>
            <a:off x="2058966" y="252412"/>
            <a:ext cx="4572000" cy="1138238"/>
          </a:xfrm>
          <a:custGeom>
            <a:avLst/>
            <a:gdLst/>
            <a:ahLst/>
            <a:cxnLst/>
            <a:rect l="l" t="t" r="r" b="b"/>
            <a:pathLst>
              <a:path w="4572000" h="1138238">
                <a:moveTo>
                  <a:pt x="0" y="0"/>
                </a:moveTo>
                <a:lnTo>
                  <a:pt x="4572000" y="0"/>
                </a:lnTo>
                <a:lnTo>
                  <a:pt x="4572000" y="1138238"/>
                </a:lnTo>
                <a:lnTo>
                  <a:pt x="0" y="1138238"/>
                </a:lnTo>
                <a:lnTo>
                  <a:pt x="0" y="0"/>
                </a:lnTo>
                <a:close/>
              </a:path>
            </a:pathLst>
          </a:custGeom>
          <a:blipFill>
            <a:blip r:embed="rId5">
              <a:extLst>
                <a:ext uri="{96DAC541-7B7A-43D3-8B79-37D633B846F1}">
                  <asvg:svgBlip xmlns:asvg="http://schemas.microsoft.com/office/drawing/2016/SVG/main" r:embed="rId6"/>
                </a:ext>
              </a:extLst>
            </a:blip>
            <a:stretch>
              <a:fillRect l="-621" r="-621"/>
            </a:stretch>
          </a:blipFill>
        </p:spPr>
        <p:txBody>
          <a:bodyPr/>
          <a:lstStyle/>
          <a:p>
            <a:endParaRPr lang="en-US"/>
          </a:p>
        </p:txBody>
      </p:sp>
      <p:grpSp>
        <p:nvGrpSpPr>
          <p:cNvPr id="9" name="Group 9"/>
          <p:cNvGrpSpPr/>
          <p:nvPr/>
        </p:nvGrpSpPr>
        <p:grpSpPr>
          <a:xfrm>
            <a:off x="1239875" y="2492486"/>
            <a:ext cx="9868756" cy="1316604"/>
            <a:chOff x="0" y="0"/>
            <a:chExt cx="2599178" cy="346760"/>
          </a:xfrm>
        </p:grpSpPr>
        <p:sp>
          <p:nvSpPr>
            <p:cNvPr id="10" name="Freeform 10"/>
            <p:cNvSpPr/>
            <p:nvPr/>
          </p:nvSpPr>
          <p:spPr>
            <a:xfrm>
              <a:off x="0" y="0"/>
              <a:ext cx="2599178" cy="346760"/>
            </a:xfrm>
            <a:custGeom>
              <a:avLst/>
              <a:gdLst/>
              <a:ahLst/>
              <a:cxnLst/>
              <a:rect l="l" t="t" r="r" b="b"/>
              <a:pathLst>
                <a:path w="2599178" h="346760">
                  <a:moveTo>
                    <a:pt x="40009" y="0"/>
                  </a:moveTo>
                  <a:lnTo>
                    <a:pt x="2559170" y="0"/>
                  </a:lnTo>
                  <a:cubicBezTo>
                    <a:pt x="2581266" y="0"/>
                    <a:pt x="2599178" y="17913"/>
                    <a:pt x="2599178" y="40009"/>
                  </a:cubicBezTo>
                  <a:lnTo>
                    <a:pt x="2599178" y="306751"/>
                  </a:lnTo>
                  <a:cubicBezTo>
                    <a:pt x="2599178" y="328847"/>
                    <a:pt x="2581266" y="346760"/>
                    <a:pt x="2559170" y="346760"/>
                  </a:cubicBezTo>
                  <a:lnTo>
                    <a:pt x="40009" y="346760"/>
                  </a:lnTo>
                  <a:cubicBezTo>
                    <a:pt x="17913" y="346760"/>
                    <a:pt x="0" y="328847"/>
                    <a:pt x="0" y="306751"/>
                  </a:cubicBezTo>
                  <a:lnTo>
                    <a:pt x="0" y="40009"/>
                  </a:lnTo>
                  <a:cubicBezTo>
                    <a:pt x="0" y="17913"/>
                    <a:pt x="17913" y="0"/>
                    <a:pt x="40009" y="0"/>
                  </a:cubicBezTo>
                  <a:close/>
                </a:path>
              </a:pathLst>
            </a:custGeom>
            <a:gradFill rotWithShape="1">
              <a:gsLst>
                <a:gs pos="0">
                  <a:srgbClr val="CDFFD8">
                    <a:alpha val="100000"/>
                  </a:srgbClr>
                </a:gs>
                <a:gs pos="100000">
                  <a:srgbClr val="94B9FF">
                    <a:alpha val="100000"/>
                  </a:srgbClr>
                </a:gs>
              </a:gsLst>
              <a:lin ang="0"/>
            </a:gradFill>
          </p:spPr>
          <p:txBody>
            <a:bodyPr/>
            <a:lstStyle/>
            <a:p>
              <a:endParaRPr lang="en-US"/>
            </a:p>
          </p:txBody>
        </p:sp>
        <p:sp>
          <p:nvSpPr>
            <p:cNvPr id="11" name="TextBox 11"/>
            <p:cNvSpPr txBox="1"/>
            <p:nvPr/>
          </p:nvSpPr>
          <p:spPr>
            <a:xfrm>
              <a:off x="0" y="-28575"/>
              <a:ext cx="2599178" cy="375335"/>
            </a:xfrm>
            <a:prstGeom prst="rect">
              <a:avLst/>
            </a:prstGeom>
          </p:spPr>
          <p:txBody>
            <a:bodyPr lIns="50800" tIns="50800" rIns="50800" bIns="50800" rtlCol="0" anchor="ctr"/>
            <a:lstStyle/>
            <a:p>
              <a:pPr algn="ctr">
                <a:lnSpc>
                  <a:spcPts val="2439"/>
                </a:lnSpc>
              </a:pPr>
              <a:endParaRPr/>
            </a:p>
          </p:txBody>
        </p:sp>
      </p:grpSp>
      <p:grpSp>
        <p:nvGrpSpPr>
          <p:cNvPr id="12" name="Group 12"/>
          <p:cNvGrpSpPr/>
          <p:nvPr/>
        </p:nvGrpSpPr>
        <p:grpSpPr>
          <a:xfrm>
            <a:off x="11877280" y="1871247"/>
            <a:ext cx="6134699" cy="4319719"/>
            <a:chOff x="0" y="0"/>
            <a:chExt cx="8179599" cy="5759626"/>
          </a:xfrm>
        </p:grpSpPr>
        <p:grpSp>
          <p:nvGrpSpPr>
            <p:cNvPr id="13" name="Group 13"/>
            <p:cNvGrpSpPr/>
            <p:nvPr/>
          </p:nvGrpSpPr>
          <p:grpSpPr>
            <a:xfrm>
              <a:off x="0" y="0"/>
              <a:ext cx="8179599" cy="5759626"/>
              <a:chOff x="0" y="0"/>
              <a:chExt cx="1615723" cy="1137704"/>
            </a:xfrm>
          </p:grpSpPr>
          <p:sp>
            <p:nvSpPr>
              <p:cNvPr id="14" name="Freeform 14"/>
              <p:cNvSpPr/>
              <p:nvPr/>
            </p:nvSpPr>
            <p:spPr>
              <a:xfrm>
                <a:off x="0" y="0"/>
                <a:ext cx="1615723" cy="1137704"/>
              </a:xfrm>
              <a:custGeom>
                <a:avLst/>
                <a:gdLst/>
                <a:ahLst/>
                <a:cxnLst/>
                <a:rect l="l" t="t" r="r" b="b"/>
                <a:pathLst>
                  <a:path w="1615723" h="1137704">
                    <a:moveTo>
                      <a:pt x="64361" y="0"/>
                    </a:moveTo>
                    <a:lnTo>
                      <a:pt x="1551362" y="0"/>
                    </a:lnTo>
                    <a:cubicBezTo>
                      <a:pt x="1586908" y="0"/>
                      <a:pt x="1615723" y="28816"/>
                      <a:pt x="1615723" y="64361"/>
                    </a:cubicBezTo>
                    <a:lnTo>
                      <a:pt x="1615723" y="1073343"/>
                    </a:lnTo>
                    <a:cubicBezTo>
                      <a:pt x="1615723" y="1108888"/>
                      <a:pt x="1586908" y="1137704"/>
                      <a:pt x="1551362" y="1137704"/>
                    </a:cubicBezTo>
                    <a:lnTo>
                      <a:pt x="64361" y="1137704"/>
                    </a:lnTo>
                    <a:cubicBezTo>
                      <a:pt x="28816" y="1137704"/>
                      <a:pt x="0" y="1108888"/>
                      <a:pt x="0" y="1073343"/>
                    </a:cubicBezTo>
                    <a:lnTo>
                      <a:pt x="0" y="64361"/>
                    </a:lnTo>
                    <a:cubicBezTo>
                      <a:pt x="0" y="28816"/>
                      <a:pt x="28816" y="0"/>
                      <a:pt x="64361" y="0"/>
                    </a:cubicBezTo>
                    <a:close/>
                  </a:path>
                </a:pathLst>
              </a:custGeom>
              <a:gradFill rotWithShape="1">
                <a:gsLst>
                  <a:gs pos="0">
                    <a:srgbClr val="FFF7AD">
                      <a:alpha val="100000"/>
                    </a:srgbClr>
                  </a:gs>
                  <a:gs pos="100000">
                    <a:srgbClr val="FFA9F9">
                      <a:alpha val="100000"/>
                    </a:srgbClr>
                  </a:gs>
                </a:gsLst>
                <a:lin ang="0"/>
              </a:gradFill>
            </p:spPr>
            <p:txBody>
              <a:bodyPr/>
              <a:lstStyle/>
              <a:p>
                <a:endParaRPr lang="en-US"/>
              </a:p>
            </p:txBody>
          </p:sp>
          <p:sp>
            <p:nvSpPr>
              <p:cNvPr id="15" name="TextBox 15"/>
              <p:cNvSpPr txBox="1"/>
              <p:nvPr/>
            </p:nvSpPr>
            <p:spPr>
              <a:xfrm>
                <a:off x="0" y="-28575"/>
                <a:ext cx="1615723" cy="1166279"/>
              </a:xfrm>
              <a:prstGeom prst="rect">
                <a:avLst/>
              </a:prstGeom>
            </p:spPr>
            <p:txBody>
              <a:bodyPr lIns="50800" tIns="50800" rIns="50800" bIns="50800" rtlCol="0" anchor="ctr"/>
              <a:lstStyle/>
              <a:p>
                <a:pPr algn="ctr">
                  <a:lnSpc>
                    <a:spcPts val="2439"/>
                  </a:lnSpc>
                </a:pPr>
                <a:endParaRPr/>
              </a:p>
            </p:txBody>
          </p:sp>
        </p:grpSp>
        <p:sp>
          <p:nvSpPr>
            <p:cNvPr id="16" name="TextBox 16"/>
            <p:cNvSpPr txBox="1"/>
            <p:nvPr/>
          </p:nvSpPr>
          <p:spPr>
            <a:xfrm>
              <a:off x="352224" y="342190"/>
              <a:ext cx="7475151" cy="1286918"/>
            </a:xfrm>
            <a:prstGeom prst="rect">
              <a:avLst/>
            </a:prstGeom>
          </p:spPr>
          <p:txBody>
            <a:bodyPr lIns="0" tIns="0" rIns="0" bIns="0" rtlCol="0" anchor="t">
              <a:spAutoFit/>
            </a:bodyPr>
            <a:lstStyle/>
            <a:p>
              <a:pPr algn="r">
                <a:lnSpc>
                  <a:spcPts val="2594"/>
                </a:lnSpc>
                <a:spcBef>
                  <a:spcPct val="0"/>
                </a:spcBef>
              </a:pPr>
              <a:r>
                <a:rPr lang="en-US" sz="2020" b="1">
                  <a:solidFill>
                    <a:srgbClr val="000000"/>
                  </a:solidFill>
                  <a:latin typeface="Arial Bold"/>
                  <a:ea typeface="Arial Bold"/>
                  <a:cs typeface="Arial Bold"/>
                  <a:sym typeface="Arial Bold"/>
                </a:rPr>
                <a:t>Our Solution: A 3-in-1 Smart Detection Engine powered by AI and Self-Learning Decisioning:</a:t>
              </a:r>
            </a:p>
            <a:p>
              <a:pPr algn="ctr">
                <a:lnSpc>
                  <a:spcPts val="2594"/>
                </a:lnSpc>
                <a:spcBef>
                  <a:spcPct val="0"/>
                </a:spcBef>
              </a:pPr>
              <a:endParaRPr lang="en-US" sz="2020" b="1">
                <a:solidFill>
                  <a:srgbClr val="000000"/>
                </a:solidFill>
                <a:latin typeface="Arial Bold"/>
                <a:ea typeface="Arial Bold"/>
                <a:cs typeface="Arial Bold"/>
                <a:sym typeface="Arial Bold"/>
              </a:endParaRPr>
            </a:p>
          </p:txBody>
        </p:sp>
        <p:sp>
          <p:nvSpPr>
            <p:cNvPr id="17" name="TextBox 17"/>
            <p:cNvSpPr txBox="1"/>
            <p:nvPr/>
          </p:nvSpPr>
          <p:spPr>
            <a:xfrm>
              <a:off x="638819" y="1393782"/>
              <a:ext cx="7222854" cy="4159093"/>
            </a:xfrm>
            <a:prstGeom prst="rect">
              <a:avLst/>
            </a:prstGeom>
          </p:spPr>
          <p:txBody>
            <a:bodyPr lIns="0" tIns="0" rIns="0" bIns="0" rtlCol="0" anchor="t">
              <a:spAutoFit/>
            </a:bodyPr>
            <a:lstStyle/>
            <a:p>
              <a:pPr marL="385576" lvl="1" indent="-192788" algn="l">
                <a:lnSpc>
                  <a:spcPts val="2500"/>
                </a:lnSpc>
                <a:buFont typeface="Arial"/>
                <a:buChar char="•"/>
              </a:pPr>
              <a:r>
                <a:rPr lang="en-US" sz="1785" b="1">
                  <a:solidFill>
                    <a:srgbClr val="000000"/>
                  </a:solidFill>
                  <a:latin typeface="Canva Sans Bold"/>
                  <a:ea typeface="Canva Sans Bold"/>
                  <a:cs typeface="Canva Sans Bold"/>
                  <a:sym typeface="Canva Sans Bold"/>
                </a:rPr>
                <a:t>Relationship Analysis (GNNs):</a:t>
              </a:r>
              <a:r>
                <a:rPr lang="en-US" sz="1785">
                  <a:solidFill>
                    <a:srgbClr val="000000"/>
                  </a:solidFill>
                  <a:latin typeface="Canva Sans"/>
                  <a:ea typeface="Canva Sans"/>
                  <a:cs typeface="Canva Sans"/>
                  <a:sym typeface="Canva Sans"/>
                </a:rPr>
                <a:t> Unmasks hidden fraud rings via entity networks.</a:t>
              </a:r>
            </a:p>
            <a:p>
              <a:pPr marL="385576" lvl="1" indent="-192788" algn="l">
                <a:lnSpc>
                  <a:spcPts val="2500"/>
                </a:lnSpc>
                <a:buFont typeface="Arial"/>
                <a:buChar char="•"/>
              </a:pPr>
              <a:r>
                <a:rPr lang="en-US" sz="1785" b="1">
                  <a:solidFill>
                    <a:srgbClr val="000000"/>
                  </a:solidFill>
                  <a:latin typeface="Canva Sans Bold"/>
                  <a:ea typeface="Canva Sans Bold"/>
                  <a:cs typeface="Canva Sans Bold"/>
                  <a:sym typeface="Canva Sans Bold"/>
                </a:rPr>
                <a:t>Behavior Pattern AI (Transformers):</a:t>
              </a:r>
              <a:r>
                <a:rPr lang="en-US" sz="1785">
                  <a:solidFill>
                    <a:srgbClr val="000000"/>
                  </a:solidFill>
                  <a:latin typeface="Canva Sans"/>
                  <a:ea typeface="Canva Sans"/>
                  <a:cs typeface="Canva Sans"/>
                  <a:sym typeface="Canva Sans"/>
                </a:rPr>
                <a:t> Detects anomalies in user transaction sequences.</a:t>
              </a:r>
            </a:p>
            <a:p>
              <a:pPr marL="385576" lvl="1" indent="-192788" algn="l">
                <a:lnSpc>
                  <a:spcPts val="2500"/>
                </a:lnSpc>
                <a:buFont typeface="Arial"/>
                <a:buChar char="•"/>
              </a:pPr>
              <a:r>
                <a:rPr lang="en-US" sz="1785" b="1">
                  <a:solidFill>
                    <a:srgbClr val="000000"/>
                  </a:solidFill>
                  <a:latin typeface="Canva Sans Bold"/>
                  <a:ea typeface="Canva Sans Bold"/>
                  <a:cs typeface="Canva Sans Bold"/>
                  <a:sym typeface="Canva Sans Bold"/>
                </a:rPr>
                <a:t>New Threat Detection (VAE):</a:t>
              </a:r>
              <a:r>
                <a:rPr lang="en-US" sz="1785">
                  <a:solidFill>
                    <a:srgbClr val="000000"/>
                  </a:solidFill>
                  <a:latin typeface="Canva Sans"/>
                  <a:ea typeface="Canva Sans"/>
                  <a:cs typeface="Canva Sans"/>
                  <a:sym typeface="Canva Sans"/>
                </a:rPr>
                <a:t> Identifies zero-day and unseen fraud patterns.</a:t>
              </a:r>
            </a:p>
            <a:p>
              <a:pPr marL="385576" lvl="1" indent="-192788" algn="l">
                <a:lnSpc>
                  <a:spcPts val="2500"/>
                </a:lnSpc>
                <a:buFont typeface="Arial"/>
                <a:buChar char="•"/>
              </a:pPr>
              <a:r>
                <a:rPr lang="en-US" sz="1785" b="1">
                  <a:solidFill>
                    <a:srgbClr val="000000"/>
                  </a:solidFill>
                  <a:latin typeface="Canva Sans Bold"/>
                  <a:ea typeface="Canva Sans Bold"/>
                  <a:cs typeface="Canva Sans Bold"/>
                  <a:sym typeface="Canva Sans Bold"/>
                </a:rPr>
                <a:t>Adaptive Decisioning (Contextual Bandits): </a:t>
              </a:r>
              <a:r>
                <a:rPr lang="en-US" sz="1785">
                  <a:solidFill>
                    <a:srgbClr val="000000"/>
                  </a:solidFill>
                  <a:latin typeface="Canva Sans"/>
                  <a:ea typeface="Canva Sans"/>
                  <a:cs typeface="Canva Sans"/>
                  <a:sym typeface="Canva Sans"/>
                </a:rPr>
                <a:t>Learns optimal actions (Approve, Challenge, Block) for continuous improvement.</a:t>
              </a:r>
            </a:p>
            <a:p>
              <a:pPr algn="l">
                <a:lnSpc>
                  <a:spcPts val="2500"/>
                </a:lnSpc>
              </a:pPr>
              <a:endParaRPr lang="en-US" sz="1785">
                <a:solidFill>
                  <a:srgbClr val="000000"/>
                </a:solidFill>
                <a:latin typeface="Canva Sans"/>
                <a:ea typeface="Canva Sans"/>
                <a:cs typeface="Canva Sans"/>
                <a:sym typeface="Canva Sans"/>
              </a:endParaRPr>
            </a:p>
          </p:txBody>
        </p:sp>
      </p:grpSp>
      <p:grpSp>
        <p:nvGrpSpPr>
          <p:cNvPr id="18" name="Group 18"/>
          <p:cNvGrpSpPr/>
          <p:nvPr/>
        </p:nvGrpSpPr>
        <p:grpSpPr>
          <a:xfrm>
            <a:off x="515626" y="3873464"/>
            <a:ext cx="11256879" cy="1546293"/>
            <a:chOff x="0" y="-84882"/>
            <a:chExt cx="15009172" cy="2061723"/>
          </a:xfrm>
        </p:grpSpPr>
        <p:grpSp>
          <p:nvGrpSpPr>
            <p:cNvPr id="19" name="Group 19"/>
            <p:cNvGrpSpPr/>
            <p:nvPr/>
          </p:nvGrpSpPr>
          <p:grpSpPr>
            <a:xfrm>
              <a:off x="0" y="567498"/>
              <a:ext cx="4022215" cy="1170780"/>
              <a:chOff x="0" y="0"/>
              <a:chExt cx="1339074" cy="389776"/>
            </a:xfrm>
          </p:grpSpPr>
          <p:sp>
            <p:nvSpPr>
              <p:cNvPr id="20" name="Freeform 20"/>
              <p:cNvSpPr/>
              <p:nvPr/>
            </p:nvSpPr>
            <p:spPr>
              <a:xfrm>
                <a:off x="0" y="0"/>
                <a:ext cx="1339074" cy="389776"/>
              </a:xfrm>
              <a:custGeom>
                <a:avLst/>
                <a:gdLst/>
                <a:ahLst/>
                <a:cxnLst/>
                <a:rect l="l" t="t" r="r" b="b"/>
                <a:pathLst>
                  <a:path w="1339074" h="389776">
                    <a:moveTo>
                      <a:pt x="0" y="0"/>
                    </a:moveTo>
                    <a:lnTo>
                      <a:pt x="1135874" y="0"/>
                    </a:lnTo>
                    <a:lnTo>
                      <a:pt x="1339074" y="194888"/>
                    </a:lnTo>
                    <a:lnTo>
                      <a:pt x="1135874" y="389776"/>
                    </a:lnTo>
                    <a:lnTo>
                      <a:pt x="0" y="389776"/>
                    </a:lnTo>
                    <a:lnTo>
                      <a:pt x="203200" y="194888"/>
                    </a:lnTo>
                    <a:lnTo>
                      <a:pt x="0" y="0"/>
                    </a:lnTo>
                    <a:close/>
                  </a:path>
                </a:pathLst>
              </a:custGeom>
              <a:gradFill rotWithShape="1">
                <a:gsLst>
                  <a:gs pos="0">
                    <a:srgbClr val="F19A5C">
                      <a:alpha val="100000"/>
                    </a:srgbClr>
                  </a:gs>
                  <a:gs pos="100000">
                    <a:srgbClr val="F9DB6F">
                      <a:alpha val="100000"/>
                    </a:srgbClr>
                  </a:gs>
                </a:gsLst>
                <a:lin ang="0"/>
              </a:gradFill>
            </p:spPr>
            <p:txBody>
              <a:bodyPr/>
              <a:lstStyle/>
              <a:p>
                <a:endParaRPr lang="en-US"/>
              </a:p>
            </p:txBody>
          </p:sp>
          <p:sp>
            <p:nvSpPr>
              <p:cNvPr id="21" name="TextBox 21"/>
              <p:cNvSpPr txBox="1"/>
              <p:nvPr/>
            </p:nvSpPr>
            <p:spPr>
              <a:xfrm>
                <a:off x="177800" y="-28575"/>
                <a:ext cx="1085074" cy="418351"/>
              </a:xfrm>
              <a:prstGeom prst="rect">
                <a:avLst/>
              </a:prstGeom>
            </p:spPr>
            <p:txBody>
              <a:bodyPr lIns="41753" tIns="41753" rIns="41753" bIns="41753" rtlCol="0" anchor="ctr"/>
              <a:lstStyle/>
              <a:p>
                <a:pPr algn="ctr">
                  <a:lnSpc>
                    <a:spcPts val="2439"/>
                  </a:lnSpc>
                </a:pPr>
                <a:endParaRPr/>
              </a:p>
            </p:txBody>
          </p:sp>
        </p:grpSp>
        <p:sp>
          <p:nvSpPr>
            <p:cNvPr id="22" name="TextBox 22"/>
            <p:cNvSpPr txBox="1"/>
            <p:nvPr/>
          </p:nvSpPr>
          <p:spPr>
            <a:xfrm>
              <a:off x="387991" y="729845"/>
              <a:ext cx="3244500" cy="1008433"/>
            </a:xfrm>
            <a:prstGeom prst="rect">
              <a:avLst/>
            </a:prstGeom>
          </p:spPr>
          <p:txBody>
            <a:bodyPr lIns="0" tIns="0" rIns="0" bIns="0" rtlCol="0" anchor="t">
              <a:spAutoFit/>
            </a:bodyPr>
            <a:lstStyle/>
            <a:p>
              <a:pPr algn="ctr">
                <a:lnSpc>
                  <a:spcPts val="2005"/>
                </a:lnSpc>
                <a:spcBef>
                  <a:spcPct val="0"/>
                </a:spcBef>
              </a:pPr>
              <a:r>
                <a:rPr lang="en-US" sz="1561">
                  <a:solidFill>
                    <a:srgbClr val="000000"/>
                  </a:solidFill>
                  <a:latin typeface="Arial"/>
                  <a:ea typeface="Arial"/>
                  <a:cs typeface="Arial"/>
                  <a:sym typeface="Arial"/>
                </a:rPr>
                <a:t>Real-time ingestion of 100M+ events/month.</a:t>
              </a:r>
            </a:p>
            <a:p>
              <a:pPr algn="ctr">
                <a:lnSpc>
                  <a:spcPts val="2005"/>
                </a:lnSpc>
                <a:spcBef>
                  <a:spcPct val="0"/>
                </a:spcBef>
              </a:pPr>
              <a:endParaRPr lang="en-US" sz="1561">
                <a:solidFill>
                  <a:srgbClr val="000000"/>
                </a:solidFill>
                <a:latin typeface="Arial"/>
                <a:ea typeface="Arial"/>
                <a:cs typeface="Arial"/>
                <a:sym typeface="Arial"/>
              </a:endParaRPr>
            </a:p>
          </p:txBody>
        </p:sp>
        <p:grpSp>
          <p:nvGrpSpPr>
            <p:cNvPr id="23" name="Group 23"/>
            <p:cNvGrpSpPr/>
            <p:nvPr/>
          </p:nvGrpSpPr>
          <p:grpSpPr>
            <a:xfrm>
              <a:off x="3611926" y="567498"/>
              <a:ext cx="4022215" cy="1170780"/>
              <a:chOff x="0" y="0"/>
              <a:chExt cx="1339074" cy="389776"/>
            </a:xfrm>
          </p:grpSpPr>
          <p:sp>
            <p:nvSpPr>
              <p:cNvPr id="24" name="Freeform 24"/>
              <p:cNvSpPr/>
              <p:nvPr/>
            </p:nvSpPr>
            <p:spPr>
              <a:xfrm>
                <a:off x="0" y="0"/>
                <a:ext cx="1339074" cy="389776"/>
              </a:xfrm>
              <a:custGeom>
                <a:avLst/>
                <a:gdLst/>
                <a:ahLst/>
                <a:cxnLst/>
                <a:rect l="l" t="t" r="r" b="b"/>
                <a:pathLst>
                  <a:path w="1339074" h="389776">
                    <a:moveTo>
                      <a:pt x="0" y="0"/>
                    </a:moveTo>
                    <a:lnTo>
                      <a:pt x="1135874" y="0"/>
                    </a:lnTo>
                    <a:lnTo>
                      <a:pt x="1339074" y="194888"/>
                    </a:lnTo>
                    <a:lnTo>
                      <a:pt x="1135874" y="389776"/>
                    </a:lnTo>
                    <a:lnTo>
                      <a:pt x="0" y="389776"/>
                    </a:lnTo>
                    <a:lnTo>
                      <a:pt x="203200" y="194888"/>
                    </a:lnTo>
                    <a:lnTo>
                      <a:pt x="0" y="0"/>
                    </a:lnTo>
                    <a:close/>
                  </a:path>
                </a:pathLst>
              </a:custGeom>
              <a:gradFill rotWithShape="1">
                <a:gsLst>
                  <a:gs pos="0">
                    <a:srgbClr val="F19A5C">
                      <a:alpha val="100000"/>
                    </a:srgbClr>
                  </a:gs>
                  <a:gs pos="100000">
                    <a:srgbClr val="F9DB6F">
                      <a:alpha val="100000"/>
                    </a:srgbClr>
                  </a:gs>
                </a:gsLst>
                <a:lin ang="0"/>
              </a:gradFill>
            </p:spPr>
            <p:txBody>
              <a:bodyPr/>
              <a:lstStyle/>
              <a:p>
                <a:endParaRPr lang="en-US"/>
              </a:p>
            </p:txBody>
          </p:sp>
          <p:sp>
            <p:nvSpPr>
              <p:cNvPr id="25" name="TextBox 25"/>
              <p:cNvSpPr txBox="1"/>
              <p:nvPr/>
            </p:nvSpPr>
            <p:spPr>
              <a:xfrm>
                <a:off x="177800" y="-28575"/>
                <a:ext cx="1085074" cy="418351"/>
              </a:xfrm>
              <a:prstGeom prst="rect">
                <a:avLst/>
              </a:prstGeom>
            </p:spPr>
            <p:txBody>
              <a:bodyPr lIns="41753" tIns="41753" rIns="41753" bIns="41753" rtlCol="0" anchor="ctr"/>
              <a:lstStyle/>
              <a:p>
                <a:pPr algn="ctr">
                  <a:lnSpc>
                    <a:spcPts val="2439"/>
                  </a:lnSpc>
                </a:pPr>
                <a:endParaRPr/>
              </a:p>
            </p:txBody>
          </p:sp>
        </p:grpSp>
        <p:sp>
          <p:nvSpPr>
            <p:cNvPr id="26" name="TextBox 26"/>
            <p:cNvSpPr txBox="1"/>
            <p:nvPr/>
          </p:nvSpPr>
          <p:spPr>
            <a:xfrm>
              <a:off x="4074043" y="634384"/>
              <a:ext cx="3244500" cy="1008433"/>
            </a:xfrm>
            <a:prstGeom prst="rect">
              <a:avLst/>
            </a:prstGeom>
          </p:spPr>
          <p:txBody>
            <a:bodyPr lIns="0" tIns="0" rIns="0" bIns="0" rtlCol="0" anchor="t">
              <a:spAutoFit/>
            </a:bodyPr>
            <a:lstStyle/>
            <a:p>
              <a:pPr algn="ctr">
                <a:lnSpc>
                  <a:spcPts val="2005"/>
                </a:lnSpc>
                <a:spcBef>
                  <a:spcPct val="0"/>
                </a:spcBef>
              </a:pPr>
              <a:r>
                <a:rPr lang="en-US" sz="1561">
                  <a:solidFill>
                    <a:srgbClr val="000000"/>
                  </a:solidFill>
                  <a:latin typeface="Arial"/>
                  <a:ea typeface="Arial"/>
                  <a:cs typeface="Arial"/>
                  <a:sym typeface="Arial"/>
                </a:rPr>
                <a:t>Rich feature engineering with graph embeddings &amp; behavioral signals</a:t>
              </a:r>
            </a:p>
          </p:txBody>
        </p:sp>
        <p:grpSp>
          <p:nvGrpSpPr>
            <p:cNvPr id="27" name="Group 27"/>
            <p:cNvGrpSpPr/>
            <p:nvPr/>
          </p:nvGrpSpPr>
          <p:grpSpPr>
            <a:xfrm>
              <a:off x="7318543" y="567498"/>
              <a:ext cx="4022215" cy="1170780"/>
              <a:chOff x="0" y="0"/>
              <a:chExt cx="1339074" cy="389776"/>
            </a:xfrm>
          </p:grpSpPr>
          <p:sp>
            <p:nvSpPr>
              <p:cNvPr id="28" name="Freeform 28"/>
              <p:cNvSpPr/>
              <p:nvPr/>
            </p:nvSpPr>
            <p:spPr>
              <a:xfrm>
                <a:off x="0" y="0"/>
                <a:ext cx="1339074" cy="389776"/>
              </a:xfrm>
              <a:custGeom>
                <a:avLst/>
                <a:gdLst/>
                <a:ahLst/>
                <a:cxnLst/>
                <a:rect l="l" t="t" r="r" b="b"/>
                <a:pathLst>
                  <a:path w="1339074" h="389776">
                    <a:moveTo>
                      <a:pt x="0" y="0"/>
                    </a:moveTo>
                    <a:lnTo>
                      <a:pt x="1135874" y="0"/>
                    </a:lnTo>
                    <a:lnTo>
                      <a:pt x="1339074" y="194888"/>
                    </a:lnTo>
                    <a:lnTo>
                      <a:pt x="1135874" y="389776"/>
                    </a:lnTo>
                    <a:lnTo>
                      <a:pt x="0" y="389776"/>
                    </a:lnTo>
                    <a:lnTo>
                      <a:pt x="203200" y="194888"/>
                    </a:lnTo>
                    <a:lnTo>
                      <a:pt x="0" y="0"/>
                    </a:lnTo>
                    <a:close/>
                  </a:path>
                </a:pathLst>
              </a:custGeom>
              <a:gradFill rotWithShape="1">
                <a:gsLst>
                  <a:gs pos="0">
                    <a:srgbClr val="F19A5C">
                      <a:alpha val="100000"/>
                    </a:srgbClr>
                  </a:gs>
                  <a:gs pos="100000">
                    <a:srgbClr val="F9DB6F">
                      <a:alpha val="100000"/>
                    </a:srgbClr>
                  </a:gs>
                </a:gsLst>
                <a:lin ang="0"/>
              </a:gradFill>
            </p:spPr>
            <p:txBody>
              <a:bodyPr/>
              <a:lstStyle/>
              <a:p>
                <a:endParaRPr lang="en-US"/>
              </a:p>
            </p:txBody>
          </p:sp>
          <p:sp>
            <p:nvSpPr>
              <p:cNvPr id="29" name="TextBox 29"/>
              <p:cNvSpPr txBox="1"/>
              <p:nvPr/>
            </p:nvSpPr>
            <p:spPr>
              <a:xfrm>
                <a:off x="177800" y="-28575"/>
                <a:ext cx="1085074" cy="418351"/>
              </a:xfrm>
              <a:prstGeom prst="rect">
                <a:avLst/>
              </a:prstGeom>
            </p:spPr>
            <p:txBody>
              <a:bodyPr lIns="41753" tIns="41753" rIns="41753" bIns="41753" rtlCol="0" anchor="ctr"/>
              <a:lstStyle/>
              <a:p>
                <a:pPr algn="ctr">
                  <a:lnSpc>
                    <a:spcPts val="2439"/>
                  </a:lnSpc>
                </a:pPr>
                <a:endParaRPr/>
              </a:p>
            </p:txBody>
          </p:sp>
        </p:grpSp>
        <p:sp>
          <p:nvSpPr>
            <p:cNvPr id="30" name="TextBox 30"/>
            <p:cNvSpPr txBox="1"/>
            <p:nvPr/>
          </p:nvSpPr>
          <p:spPr>
            <a:xfrm>
              <a:off x="7977150" y="634384"/>
              <a:ext cx="2959007" cy="1342457"/>
            </a:xfrm>
            <a:prstGeom prst="rect">
              <a:avLst/>
            </a:prstGeom>
          </p:spPr>
          <p:txBody>
            <a:bodyPr lIns="0" tIns="0" rIns="0" bIns="0" rtlCol="0" anchor="t">
              <a:spAutoFit/>
            </a:bodyPr>
            <a:lstStyle/>
            <a:p>
              <a:pPr algn="ctr">
                <a:lnSpc>
                  <a:spcPts val="2005"/>
                </a:lnSpc>
                <a:spcBef>
                  <a:spcPct val="0"/>
                </a:spcBef>
              </a:pPr>
              <a:r>
                <a:rPr lang="en-US" sz="1561">
                  <a:solidFill>
                    <a:srgbClr val="000000"/>
                  </a:solidFill>
                  <a:latin typeface="Arial"/>
                  <a:ea typeface="Arial"/>
                  <a:cs typeface="Arial"/>
                  <a:sym typeface="Arial"/>
                </a:rPr>
                <a:t>Parallel AI inference producing a unified context vector.</a:t>
              </a:r>
            </a:p>
            <a:p>
              <a:pPr algn="ctr">
                <a:lnSpc>
                  <a:spcPts val="2005"/>
                </a:lnSpc>
                <a:spcBef>
                  <a:spcPct val="0"/>
                </a:spcBef>
              </a:pPr>
              <a:endParaRPr lang="en-US" sz="1561">
                <a:solidFill>
                  <a:srgbClr val="000000"/>
                </a:solidFill>
                <a:latin typeface="Arial"/>
                <a:ea typeface="Arial"/>
                <a:cs typeface="Arial"/>
                <a:sym typeface="Arial"/>
              </a:endParaRPr>
            </a:p>
          </p:txBody>
        </p:sp>
        <p:grpSp>
          <p:nvGrpSpPr>
            <p:cNvPr id="31" name="Group 31"/>
            <p:cNvGrpSpPr/>
            <p:nvPr/>
          </p:nvGrpSpPr>
          <p:grpSpPr>
            <a:xfrm>
              <a:off x="10986957" y="567498"/>
              <a:ext cx="4022215" cy="1170780"/>
              <a:chOff x="0" y="0"/>
              <a:chExt cx="1339074" cy="389776"/>
            </a:xfrm>
          </p:grpSpPr>
          <p:sp>
            <p:nvSpPr>
              <p:cNvPr id="32" name="Freeform 32"/>
              <p:cNvSpPr/>
              <p:nvPr/>
            </p:nvSpPr>
            <p:spPr>
              <a:xfrm>
                <a:off x="0" y="0"/>
                <a:ext cx="1339074" cy="389776"/>
              </a:xfrm>
              <a:custGeom>
                <a:avLst/>
                <a:gdLst/>
                <a:ahLst/>
                <a:cxnLst/>
                <a:rect l="l" t="t" r="r" b="b"/>
                <a:pathLst>
                  <a:path w="1339074" h="389776">
                    <a:moveTo>
                      <a:pt x="0" y="0"/>
                    </a:moveTo>
                    <a:lnTo>
                      <a:pt x="1135874" y="0"/>
                    </a:lnTo>
                    <a:lnTo>
                      <a:pt x="1339074" y="194888"/>
                    </a:lnTo>
                    <a:lnTo>
                      <a:pt x="1135874" y="389776"/>
                    </a:lnTo>
                    <a:lnTo>
                      <a:pt x="0" y="389776"/>
                    </a:lnTo>
                    <a:lnTo>
                      <a:pt x="203200" y="194888"/>
                    </a:lnTo>
                    <a:lnTo>
                      <a:pt x="0" y="0"/>
                    </a:lnTo>
                    <a:close/>
                  </a:path>
                </a:pathLst>
              </a:custGeom>
              <a:gradFill rotWithShape="1">
                <a:gsLst>
                  <a:gs pos="0">
                    <a:srgbClr val="F19A5C">
                      <a:alpha val="100000"/>
                    </a:srgbClr>
                  </a:gs>
                  <a:gs pos="100000">
                    <a:srgbClr val="F9DB6F">
                      <a:alpha val="100000"/>
                    </a:srgbClr>
                  </a:gs>
                </a:gsLst>
                <a:lin ang="0"/>
              </a:gradFill>
            </p:spPr>
            <p:txBody>
              <a:bodyPr/>
              <a:lstStyle/>
              <a:p>
                <a:endParaRPr lang="en-US"/>
              </a:p>
            </p:txBody>
          </p:sp>
          <p:sp>
            <p:nvSpPr>
              <p:cNvPr id="33" name="TextBox 33"/>
              <p:cNvSpPr txBox="1"/>
              <p:nvPr/>
            </p:nvSpPr>
            <p:spPr>
              <a:xfrm>
                <a:off x="177800" y="-28575"/>
                <a:ext cx="1085074" cy="418351"/>
              </a:xfrm>
              <a:prstGeom prst="rect">
                <a:avLst/>
              </a:prstGeom>
            </p:spPr>
            <p:txBody>
              <a:bodyPr lIns="41753" tIns="41753" rIns="41753" bIns="41753" rtlCol="0" anchor="ctr"/>
              <a:lstStyle/>
              <a:p>
                <a:pPr algn="ctr">
                  <a:lnSpc>
                    <a:spcPts val="2439"/>
                  </a:lnSpc>
                </a:pPr>
                <a:endParaRPr/>
              </a:p>
            </p:txBody>
          </p:sp>
        </p:grpSp>
        <p:sp>
          <p:nvSpPr>
            <p:cNvPr id="34" name="TextBox 34"/>
            <p:cNvSpPr txBox="1"/>
            <p:nvPr/>
          </p:nvSpPr>
          <p:spPr>
            <a:xfrm>
              <a:off x="11279057" y="634384"/>
              <a:ext cx="3431722" cy="1342457"/>
            </a:xfrm>
            <a:prstGeom prst="rect">
              <a:avLst/>
            </a:prstGeom>
          </p:spPr>
          <p:txBody>
            <a:bodyPr lIns="0" tIns="0" rIns="0" bIns="0" rtlCol="0" anchor="t">
              <a:spAutoFit/>
            </a:bodyPr>
            <a:lstStyle/>
            <a:p>
              <a:pPr algn="ctr">
                <a:lnSpc>
                  <a:spcPts val="2005"/>
                </a:lnSpc>
                <a:spcBef>
                  <a:spcPct val="0"/>
                </a:spcBef>
              </a:pPr>
              <a:r>
                <a:rPr lang="en-US" sz="1561">
                  <a:solidFill>
                    <a:srgbClr val="000000"/>
                  </a:solidFill>
                  <a:latin typeface="Arial"/>
                  <a:ea typeface="Arial"/>
                  <a:cs typeface="Arial"/>
                  <a:sym typeface="Arial"/>
                </a:rPr>
                <a:t>Continuous learning loop through adaptive decisioning.</a:t>
              </a:r>
            </a:p>
            <a:p>
              <a:pPr algn="ctr">
                <a:lnSpc>
                  <a:spcPts val="2005"/>
                </a:lnSpc>
                <a:spcBef>
                  <a:spcPct val="0"/>
                </a:spcBef>
              </a:pPr>
              <a:endParaRPr lang="en-US" sz="1561">
                <a:solidFill>
                  <a:srgbClr val="000000"/>
                </a:solidFill>
                <a:latin typeface="Arial"/>
                <a:ea typeface="Arial"/>
                <a:cs typeface="Arial"/>
                <a:sym typeface="Arial"/>
              </a:endParaRPr>
            </a:p>
          </p:txBody>
        </p:sp>
        <p:sp>
          <p:nvSpPr>
            <p:cNvPr id="35" name="TextBox 35"/>
            <p:cNvSpPr txBox="1"/>
            <p:nvPr/>
          </p:nvSpPr>
          <p:spPr>
            <a:xfrm>
              <a:off x="117944" y="-84882"/>
              <a:ext cx="3879685" cy="479876"/>
            </a:xfrm>
            <a:prstGeom prst="rect">
              <a:avLst/>
            </a:prstGeom>
          </p:spPr>
          <p:txBody>
            <a:bodyPr wrap="square" lIns="0" tIns="0" rIns="0" bIns="0" rtlCol="0" anchor="t">
              <a:spAutoFit/>
            </a:bodyPr>
            <a:lstStyle/>
            <a:p>
              <a:pPr algn="ctr">
                <a:lnSpc>
                  <a:spcPts val="3018"/>
                </a:lnSpc>
              </a:pPr>
              <a:r>
                <a:rPr lang="en-US" sz="2156" b="1" dirty="0">
                  <a:solidFill>
                    <a:srgbClr val="000000"/>
                  </a:solidFill>
                  <a:latin typeface="Canva Sans Bold"/>
                  <a:ea typeface="Canva Sans Bold"/>
                  <a:cs typeface="Canva Sans Bold"/>
                  <a:sym typeface="Canva Sans Bold"/>
                </a:rPr>
                <a:t>Architecture &amp; Flow:</a:t>
              </a:r>
            </a:p>
          </p:txBody>
        </p:sp>
      </p:grpSp>
      <p:grpSp>
        <p:nvGrpSpPr>
          <p:cNvPr id="36" name="Group 36"/>
          <p:cNvGrpSpPr/>
          <p:nvPr/>
        </p:nvGrpSpPr>
        <p:grpSpPr>
          <a:xfrm>
            <a:off x="515626" y="5569096"/>
            <a:ext cx="3829340" cy="1413739"/>
            <a:chOff x="0" y="0"/>
            <a:chExt cx="5105787" cy="1884986"/>
          </a:xfrm>
        </p:grpSpPr>
        <p:grpSp>
          <p:nvGrpSpPr>
            <p:cNvPr id="37" name="Group 37"/>
            <p:cNvGrpSpPr/>
            <p:nvPr/>
          </p:nvGrpSpPr>
          <p:grpSpPr>
            <a:xfrm>
              <a:off x="0" y="0"/>
              <a:ext cx="5105787" cy="1884986"/>
              <a:chOff x="0" y="0"/>
              <a:chExt cx="1228979" cy="453722"/>
            </a:xfrm>
          </p:grpSpPr>
          <p:sp>
            <p:nvSpPr>
              <p:cNvPr id="38" name="Freeform 38"/>
              <p:cNvSpPr/>
              <p:nvPr/>
            </p:nvSpPr>
            <p:spPr>
              <a:xfrm>
                <a:off x="0" y="0"/>
                <a:ext cx="1244168" cy="457960"/>
              </a:xfrm>
              <a:custGeom>
                <a:avLst/>
                <a:gdLst/>
                <a:ahLst/>
                <a:cxnLst/>
                <a:rect l="l" t="t" r="r" b="b"/>
                <a:pathLst>
                  <a:path w="1244168" h="457960">
                    <a:moveTo>
                      <a:pt x="697787" y="0"/>
                    </a:moveTo>
                    <a:cubicBezTo>
                      <a:pt x="711268" y="0"/>
                      <a:pt x="724829" y="0"/>
                      <a:pt x="738282" y="0"/>
                    </a:cubicBezTo>
                    <a:cubicBezTo>
                      <a:pt x="845543" y="7578"/>
                      <a:pt x="912576" y="32804"/>
                      <a:pt x="943109" y="74080"/>
                    </a:cubicBezTo>
                    <a:cubicBezTo>
                      <a:pt x="1121931" y="68576"/>
                      <a:pt x="1244168" y="146625"/>
                      <a:pt x="1172711" y="223226"/>
                    </a:cubicBezTo>
                    <a:cubicBezTo>
                      <a:pt x="1199059" y="239322"/>
                      <a:pt x="1221040" y="257327"/>
                      <a:pt x="1228979" y="281493"/>
                    </a:cubicBezTo>
                    <a:cubicBezTo>
                      <a:pt x="1228979" y="288416"/>
                      <a:pt x="1228979" y="295322"/>
                      <a:pt x="1228979" y="302244"/>
                    </a:cubicBezTo>
                    <a:cubicBezTo>
                      <a:pt x="1205321" y="363749"/>
                      <a:pt x="1103521" y="405310"/>
                      <a:pt x="936394" y="394121"/>
                    </a:cubicBezTo>
                    <a:cubicBezTo>
                      <a:pt x="893393" y="425701"/>
                      <a:pt x="816877" y="457960"/>
                      <a:pt x="697812" y="453388"/>
                    </a:cubicBezTo>
                    <a:cubicBezTo>
                      <a:pt x="636269" y="451315"/>
                      <a:pt x="593455" y="439307"/>
                      <a:pt x="555969" y="424717"/>
                    </a:cubicBezTo>
                    <a:cubicBezTo>
                      <a:pt x="516486" y="436845"/>
                      <a:pt x="473725" y="446362"/>
                      <a:pt x="411942" y="446467"/>
                    </a:cubicBezTo>
                    <a:cubicBezTo>
                      <a:pt x="269006" y="446646"/>
                      <a:pt x="173388" y="399925"/>
                      <a:pt x="171070" y="335839"/>
                    </a:cubicBezTo>
                    <a:cubicBezTo>
                      <a:pt x="79181" y="320846"/>
                      <a:pt x="16944" y="292861"/>
                      <a:pt x="0" y="244975"/>
                    </a:cubicBezTo>
                    <a:cubicBezTo>
                      <a:pt x="0" y="238054"/>
                      <a:pt x="0" y="231117"/>
                      <a:pt x="0" y="224225"/>
                    </a:cubicBezTo>
                    <a:cubicBezTo>
                      <a:pt x="18703" y="176773"/>
                      <a:pt x="77555" y="146967"/>
                      <a:pt x="175546" y="134332"/>
                    </a:cubicBezTo>
                    <a:cubicBezTo>
                      <a:pt x="169658" y="54285"/>
                      <a:pt x="365665" y="4266"/>
                      <a:pt x="526690" y="39532"/>
                    </a:cubicBezTo>
                    <a:cubicBezTo>
                      <a:pt x="565029" y="22093"/>
                      <a:pt x="619271" y="3073"/>
                      <a:pt x="697787" y="0"/>
                    </a:cubicBezTo>
                    <a:close/>
                  </a:path>
                </a:pathLst>
              </a:custGeom>
              <a:gradFill rotWithShape="1">
                <a:gsLst>
                  <a:gs pos="0">
                    <a:srgbClr val="7CCE6B">
                      <a:alpha val="100000"/>
                    </a:srgbClr>
                  </a:gs>
                  <a:gs pos="100000">
                    <a:srgbClr val="D8FFD0">
                      <a:alpha val="100000"/>
                    </a:srgbClr>
                  </a:gs>
                </a:gsLst>
                <a:lin ang="5400000"/>
              </a:gradFill>
            </p:spPr>
            <p:txBody>
              <a:bodyPr/>
              <a:lstStyle/>
              <a:p>
                <a:endParaRPr lang="en-US"/>
              </a:p>
            </p:txBody>
          </p:sp>
          <p:sp>
            <p:nvSpPr>
              <p:cNvPr id="39" name="TextBox 39"/>
              <p:cNvSpPr txBox="1"/>
              <p:nvPr/>
            </p:nvSpPr>
            <p:spPr>
              <a:xfrm>
                <a:off x="57608" y="47045"/>
                <a:ext cx="1113762" cy="341859"/>
              </a:xfrm>
              <a:prstGeom prst="rect">
                <a:avLst/>
              </a:prstGeom>
            </p:spPr>
            <p:txBody>
              <a:bodyPr lIns="50800" tIns="50800" rIns="50800" bIns="50800" rtlCol="0" anchor="ctr"/>
              <a:lstStyle/>
              <a:p>
                <a:pPr algn="ctr">
                  <a:lnSpc>
                    <a:spcPts val="2439"/>
                  </a:lnSpc>
                </a:pPr>
                <a:endParaRPr/>
              </a:p>
            </p:txBody>
          </p:sp>
        </p:grpSp>
        <p:sp>
          <p:nvSpPr>
            <p:cNvPr id="40" name="TextBox 40"/>
            <p:cNvSpPr txBox="1"/>
            <p:nvPr/>
          </p:nvSpPr>
          <p:spPr>
            <a:xfrm>
              <a:off x="547769" y="317831"/>
              <a:ext cx="4247980" cy="1220749"/>
            </a:xfrm>
            <a:prstGeom prst="rect">
              <a:avLst/>
            </a:prstGeom>
          </p:spPr>
          <p:txBody>
            <a:bodyPr lIns="0" tIns="0" rIns="0" bIns="0" rtlCol="0" anchor="t">
              <a:spAutoFit/>
            </a:bodyPr>
            <a:lstStyle/>
            <a:p>
              <a:pPr algn="ctr">
                <a:lnSpc>
                  <a:spcPts val="2439"/>
                </a:lnSpc>
                <a:spcBef>
                  <a:spcPct val="0"/>
                </a:spcBef>
              </a:pPr>
              <a:r>
                <a:rPr lang="en-US" sz="1900" b="1">
                  <a:solidFill>
                    <a:srgbClr val="000000"/>
                  </a:solidFill>
                  <a:latin typeface="Arial Bold"/>
                  <a:ea typeface="Arial Bold"/>
                  <a:cs typeface="Arial Bold"/>
                  <a:sym typeface="Arial Bold"/>
                </a:rPr>
                <a:t>Performance Metrics:  Recall, Precision, F1-score and AUC-PR</a:t>
              </a:r>
            </a:p>
          </p:txBody>
        </p:sp>
      </p:grpSp>
      <p:grpSp>
        <p:nvGrpSpPr>
          <p:cNvPr id="41" name="Group 41"/>
          <p:cNvGrpSpPr/>
          <p:nvPr/>
        </p:nvGrpSpPr>
        <p:grpSpPr>
          <a:xfrm>
            <a:off x="5916996" y="7126298"/>
            <a:ext cx="4141680" cy="1658816"/>
            <a:chOff x="0" y="0"/>
            <a:chExt cx="983145" cy="393767"/>
          </a:xfrm>
        </p:grpSpPr>
        <p:sp>
          <p:nvSpPr>
            <p:cNvPr id="42" name="Freeform 42"/>
            <p:cNvSpPr/>
            <p:nvPr/>
          </p:nvSpPr>
          <p:spPr>
            <a:xfrm>
              <a:off x="0" y="0"/>
              <a:ext cx="998334" cy="398005"/>
            </a:xfrm>
            <a:custGeom>
              <a:avLst/>
              <a:gdLst/>
              <a:ahLst/>
              <a:cxnLst/>
              <a:rect l="l" t="t" r="r" b="b"/>
              <a:pathLst>
                <a:path w="998334" h="398005">
                  <a:moveTo>
                    <a:pt x="558208" y="0"/>
                  </a:moveTo>
                  <a:cubicBezTo>
                    <a:pt x="568992" y="0"/>
                    <a:pt x="579840" y="0"/>
                    <a:pt x="590603" y="0"/>
                  </a:cubicBezTo>
                  <a:cubicBezTo>
                    <a:pt x="676408" y="6577"/>
                    <a:pt x="730033" y="28469"/>
                    <a:pt x="754458" y="64291"/>
                  </a:cubicBezTo>
                  <a:cubicBezTo>
                    <a:pt x="897510" y="59514"/>
                    <a:pt x="998334" y="127249"/>
                    <a:pt x="938132" y="193729"/>
                  </a:cubicBezTo>
                  <a:cubicBezTo>
                    <a:pt x="959210" y="207698"/>
                    <a:pt x="976794" y="223324"/>
                    <a:pt x="983145" y="244297"/>
                  </a:cubicBezTo>
                  <a:cubicBezTo>
                    <a:pt x="983145" y="250304"/>
                    <a:pt x="983145" y="256298"/>
                    <a:pt x="983145" y="262305"/>
                  </a:cubicBezTo>
                  <a:cubicBezTo>
                    <a:pt x="964219" y="315683"/>
                    <a:pt x="882783" y="351752"/>
                    <a:pt x="749086" y="342042"/>
                  </a:cubicBezTo>
                  <a:cubicBezTo>
                    <a:pt x="714686" y="369449"/>
                    <a:pt x="653476" y="398005"/>
                    <a:pt x="558228" y="393477"/>
                  </a:cubicBezTo>
                  <a:cubicBezTo>
                    <a:pt x="508996" y="391678"/>
                    <a:pt x="474745" y="381256"/>
                    <a:pt x="444758" y="368595"/>
                  </a:cubicBezTo>
                  <a:cubicBezTo>
                    <a:pt x="413173" y="379120"/>
                    <a:pt x="378965" y="387379"/>
                    <a:pt x="329541" y="387470"/>
                  </a:cubicBezTo>
                  <a:cubicBezTo>
                    <a:pt x="215197" y="387626"/>
                    <a:pt x="138705" y="347078"/>
                    <a:pt x="136850" y="291461"/>
                  </a:cubicBezTo>
                  <a:cubicBezTo>
                    <a:pt x="63342" y="278449"/>
                    <a:pt x="13555" y="254162"/>
                    <a:pt x="0" y="212604"/>
                  </a:cubicBezTo>
                  <a:cubicBezTo>
                    <a:pt x="0" y="206597"/>
                    <a:pt x="0" y="200577"/>
                    <a:pt x="0" y="194596"/>
                  </a:cubicBezTo>
                  <a:cubicBezTo>
                    <a:pt x="14962" y="153414"/>
                    <a:pt x="62042" y="127547"/>
                    <a:pt x="140431" y="116581"/>
                  </a:cubicBezTo>
                  <a:cubicBezTo>
                    <a:pt x="135721" y="47112"/>
                    <a:pt x="292521" y="3703"/>
                    <a:pt x="421336" y="34308"/>
                  </a:cubicBezTo>
                  <a:cubicBezTo>
                    <a:pt x="452005" y="19174"/>
                    <a:pt x="495397" y="2667"/>
                    <a:pt x="558208" y="0"/>
                  </a:cubicBezTo>
                  <a:close/>
                </a:path>
              </a:pathLst>
            </a:custGeom>
            <a:gradFill rotWithShape="1">
              <a:gsLst>
                <a:gs pos="0">
                  <a:srgbClr val="7CCE6B">
                    <a:alpha val="100000"/>
                  </a:srgbClr>
                </a:gs>
                <a:gs pos="100000">
                  <a:srgbClr val="D8FFD0">
                    <a:alpha val="100000"/>
                  </a:srgbClr>
                </a:gs>
              </a:gsLst>
              <a:lin ang="5400000"/>
            </a:gradFill>
          </p:spPr>
          <p:txBody>
            <a:bodyPr/>
            <a:lstStyle/>
            <a:p>
              <a:endParaRPr lang="en-US"/>
            </a:p>
          </p:txBody>
        </p:sp>
        <p:sp>
          <p:nvSpPr>
            <p:cNvPr id="43" name="TextBox 43"/>
            <p:cNvSpPr txBox="1"/>
            <p:nvPr/>
          </p:nvSpPr>
          <p:spPr>
            <a:xfrm>
              <a:off x="46085" y="37053"/>
              <a:ext cx="890975" cy="300462"/>
            </a:xfrm>
            <a:prstGeom prst="rect">
              <a:avLst/>
            </a:prstGeom>
          </p:spPr>
          <p:txBody>
            <a:bodyPr lIns="50800" tIns="50800" rIns="50800" bIns="50800" rtlCol="0" anchor="ctr"/>
            <a:lstStyle/>
            <a:p>
              <a:pPr algn="ctr">
                <a:lnSpc>
                  <a:spcPts val="2439"/>
                </a:lnSpc>
              </a:pPr>
              <a:endParaRPr/>
            </a:p>
          </p:txBody>
        </p:sp>
      </p:grpSp>
      <p:grpSp>
        <p:nvGrpSpPr>
          <p:cNvPr id="44" name="Group 44"/>
          <p:cNvGrpSpPr/>
          <p:nvPr/>
        </p:nvGrpSpPr>
        <p:grpSpPr>
          <a:xfrm>
            <a:off x="1239875" y="7126298"/>
            <a:ext cx="3814337" cy="1658816"/>
            <a:chOff x="0" y="0"/>
            <a:chExt cx="905441" cy="393767"/>
          </a:xfrm>
        </p:grpSpPr>
        <p:sp>
          <p:nvSpPr>
            <p:cNvPr id="45" name="Freeform 45"/>
            <p:cNvSpPr/>
            <p:nvPr/>
          </p:nvSpPr>
          <p:spPr>
            <a:xfrm>
              <a:off x="0" y="0"/>
              <a:ext cx="920630" cy="398005"/>
            </a:xfrm>
            <a:custGeom>
              <a:avLst/>
              <a:gdLst/>
              <a:ahLst/>
              <a:cxnLst/>
              <a:rect l="l" t="t" r="r" b="b"/>
              <a:pathLst>
                <a:path w="920630" h="398005">
                  <a:moveTo>
                    <a:pt x="514089" y="0"/>
                  </a:moveTo>
                  <a:cubicBezTo>
                    <a:pt x="524021" y="0"/>
                    <a:pt x="534012" y="0"/>
                    <a:pt x="543924" y="0"/>
                  </a:cubicBezTo>
                  <a:cubicBezTo>
                    <a:pt x="622947" y="6577"/>
                    <a:pt x="672334" y="28469"/>
                    <a:pt x="694828" y="64291"/>
                  </a:cubicBezTo>
                  <a:cubicBezTo>
                    <a:pt x="826574" y="59514"/>
                    <a:pt x="920630" y="127249"/>
                    <a:pt x="863986" y="193729"/>
                  </a:cubicBezTo>
                  <a:cubicBezTo>
                    <a:pt x="883397" y="207698"/>
                    <a:pt x="899592" y="223324"/>
                    <a:pt x="905441" y="244297"/>
                  </a:cubicBezTo>
                  <a:cubicBezTo>
                    <a:pt x="905441" y="250304"/>
                    <a:pt x="905441" y="256298"/>
                    <a:pt x="905441" y="262305"/>
                  </a:cubicBezTo>
                  <a:cubicBezTo>
                    <a:pt x="888011" y="315683"/>
                    <a:pt x="813011" y="351752"/>
                    <a:pt x="689881" y="342042"/>
                  </a:cubicBezTo>
                  <a:cubicBezTo>
                    <a:pt x="658200" y="369449"/>
                    <a:pt x="601828" y="398005"/>
                    <a:pt x="514108" y="393477"/>
                  </a:cubicBezTo>
                  <a:cubicBezTo>
                    <a:pt x="468766" y="391678"/>
                    <a:pt x="437223" y="381256"/>
                    <a:pt x="409606" y="368595"/>
                  </a:cubicBezTo>
                  <a:cubicBezTo>
                    <a:pt x="380517" y="379120"/>
                    <a:pt x="349013" y="387379"/>
                    <a:pt x="303495" y="387470"/>
                  </a:cubicBezTo>
                  <a:cubicBezTo>
                    <a:pt x="198188" y="387626"/>
                    <a:pt x="127742" y="347078"/>
                    <a:pt x="126034" y="291461"/>
                  </a:cubicBezTo>
                  <a:cubicBezTo>
                    <a:pt x="58336" y="278449"/>
                    <a:pt x="12484" y="254162"/>
                    <a:pt x="0" y="212604"/>
                  </a:cubicBezTo>
                  <a:cubicBezTo>
                    <a:pt x="0" y="206597"/>
                    <a:pt x="0" y="200577"/>
                    <a:pt x="0" y="194596"/>
                  </a:cubicBezTo>
                  <a:cubicBezTo>
                    <a:pt x="13779" y="153414"/>
                    <a:pt x="57138" y="127547"/>
                    <a:pt x="129332" y="116581"/>
                  </a:cubicBezTo>
                  <a:cubicBezTo>
                    <a:pt x="124994" y="47112"/>
                    <a:pt x="269401" y="3703"/>
                    <a:pt x="388035" y="34308"/>
                  </a:cubicBezTo>
                  <a:cubicBezTo>
                    <a:pt x="416281" y="19174"/>
                    <a:pt x="456243" y="2667"/>
                    <a:pt x="514089" y="0"/>
                  </a:cubicBezTo>
                  <a:close/>
                </a:path>
              </a:pathLst>
            </a:custGeom>
            <a:gradFill rotWithShape="1">
              <a:gsLst>
                <a:gs pos="0">
                  <a:srgbClr val="7CCE6B">
                    <a:alpha val="100000"/>
                  </a:srgbClr>
                </a:gs>
                <a:gs pos="100000">
                  <a:srgbClr val="D8FFD0">
                    <a:alpha val="100000"/>
                  </a:srgbClr>
                </a:gs>
              </a:gsLst>
              <a:lin ang="5400000"/>
            </a:gradFill>
          </p:spPr>
          <p:txBody>
            <a:bodyPr/>
            <a:lstStyle/>
            <a:p>
              <a:endParaRPr lang="en-US"/>
            </a:p>
          </p:txBody>
        </p:sp>
        <p:sp>
          <p:nvSpPr>
            <p:cNvPr id="46" name="TextBox 46"/>
            <p:cNvSpPr txBox="1"/>
            <p:nvPr/>
          </p:nvSpPr>
          <p:spPr>
            <a:xfrm>
              <a:off x="42443" y="37053"/>
              <a:ext cx="820556" cy="300462"/>
            </a:xfrm>
            <a:prstGeom prst="rect">
              <a:avLst/>
            </a:prstGeom>
          </p:spPr>
          <p:txBody>
            <a:bodyPr lIns="50800" tIns="50800" rIns="50800" bIns="50800" rtlCol="0" anchor="ctr"/>
            <a:lstStyle/>
            <a:p>
              <a:pPr algn="ctr">
                <a:lnSpc>
                  <a:spcPts val="2439"/>
                </a:lnSpc>
              </a:pPr>
              <a:endParaRPr/>
            </a:p>
          </p:txBody>
        </p:sp>
      </p:grpSp>
      <p:grpSp>
        <p:nvGrpSpPr>
          <p:cNvPr id="47" name="Group 47"/>
          <p:cNvGrpSpPr/>
          <p:nvPr/>
        </p:nvGrpSpPr>
        <p:grpSpPr>
          <a:xfrm>
            <a:off x="7287306" y="5569096"/>
            <a:ext cx="3485462" cy="1413739"/>
            <a:chOff x="0" y="0"/>
            <a:chExt cx="1044558" cy="423684"/>
          </a:xfrm>
        </p:grpSpPr>
        <p:sp>
          <p:nvSpPr>
            <p:cNvPr id="48" name="Freeform 48"/>
            <p:cNvSpPr/>
            <p:nvPr/>
          </p:nvSpPr>
          <p:spPr>
            <a:xfrm>
              <a:off x="0" y="0"/>
              <a:ext cx="1059748" cy="427922"/>
            </a:xfrm>
            <a:custGeom>
              <a:avLst/>
              <a:gdLst/>
              <a:ahLst/>
              <a:cxnLst/>
              <a:rect l="l" t="t" r="r" b="b"/>
              <a:pathLst>
                <a:path w="1059748" h="427922">
                  <a:moveTo>
                    <a:pt x="593077" y="0"/>
                  </a:moveTo>
                  <a:cubicBezTo>
                    <a:pt x="604535" y="0"/>
                    <a:pt x="616061" y="0"/>
                    <a:pt x="627496" y="0"/>
                  </a:cubicBezTo>
                  <a:cubicBezTo>
                    <a:pt x="718661" y="7076"/>
                    <a:pt x="775635" y="30632"/>
                    <a:pt x="801586" y="69176"/>
                  </a:cubicBezTo>
                  <a:cubicBezTo>
                    <a:pt x="953574" y="64036"/>
                    <a:pt x="1059748" y="136917"/>
                    <a:pt x="996734" y="208447"/>
                  </a:cubicBezTo>
                  <a:cubicBezTo>
                    <a:pt x="1019128" y="223478"/>
                    <a:pt x="1037811" y="240291"/>
                    <a:pt x="1044558" y="262857"/>
                  </a:cubicBezTo>
                  <a:cubicBezTo>
                    <a:pt x="1044558" y="269322"/>
                    <a:pt x="1044558" y="275771"/>
                    <a:pt x="1044558" y="282234"/>
                  </a:cubicBezTo>
                  <a:cubicBezTo>
                    <a:pt x="1024451" y="339667"/>
                    <a:pt x="937927" y="378477"/>
                    <a:pt x="795878" y="368029"/>
                  </a:cubicBezTo>
                  <a:cubicBezTo>
                    <a:pt x="759330" y="397518"/>
                    <a:pt x="694297" y="427922"/>
                    <a:pt x="593099" y="423372"/>
                  </a:cubicBezTo>
                  <a:cubicBezTo>
                    <a:pt x="540791" y="421436"/>
                    <a:pt x="504401" y="410223"/>
                    <a:pt x="472540" y="396599"/>
                  </a:cubicBezTo>
                  <a:cubicBezTo>
                    <a:pt x="438982" y="407924"/>
                    <a:pt x="402638" y="416811"/>
                    <a:pt x="350126" y="416909"/>
                  </a:cubicBezTo>
                  <a:cubicBezTo>
                    <a:pt x="228639" y="417076"/>
                    <a:pt x="147369" y="373448"/>
                    <a:pt x="145399" y="313605"/>
                  </a:cubicBezTo>
                  <a:cubicBezTo>
                    <a:pt x="67299" y="299605"/>
                    <a:pt x="14402" y="273473"/>
                    <a:pt x="0" y="228757"/>
                  </a:cubicBezTo>
                  <a:cubicBezTo>
                    <a:pt x="0" y="222294"/>
                    <a:pt x="0" y="215816"/>
                    <a:pt x="0" y="209380"/>
                  </a:cubicBezTo>
                  <a:cubicBezTo>
                    <a:pt x="15896" y="165070"/>
                    <a:pt x="65918" y="137237"/>
                    <a:pt x="149203" y="125439"/>
                  </a:cubicBezTo>
                  <a:cubicBezTo>
                    <a:pt x="144199" y="50691"/>
                    <a:pt x="310794" y="3984"/>
                    <a:pt x="447655" y="36914"/>
                  </a:cubicBezTo>
                  <a:cubicBezTo>
                    <a:pt x="480241" y="20630"/>
                    <a:pt x="526343" y="2870"/>
                    <a:pt x="593077" y="0"/>
                  </a:cubicBezTo>
                  <a:close/>
                </a:path>
              </a:pathLst>
            </a:custGeom>
            <a:gradFill rotWithShape="1">
              <a:gsLst>
                <a:gs pos="0">
                  <a:srgbClr val="7CCE6B">
                    <a:alpha val="100000"/>
                  </a:srgbClr>
                </a:gs>
                <a:gs pos="100000">
                  <a:srgbClr val="D8FFD0">
                    <a:alpha val="100000"/>
                  </a:srgbClr>
                </a:gs>
              </a:gsLst>
              <a:lin ang="5400000"/>
            </a:gradFill>
          </p:spPr>
          <p:txBody>
            <a:bodyPr/>
            <a:lstStyle/>
            <a:p>
              <a:endParaRPr lang="en-US"/>
            </a:p>
          </p:txBody>
        </p:sp>
        <p:sp>
          <p:nvSpPr>
            <p:cNvPr id="49" name="TextBox 49"/>
            <p:cNvSpPr txBox="1"/>
            <p:nvPr/>
          </p:nvSpPr>
          <p:spPr>
            <a:xfrm>
              <a:off x="48964" y="42039"/>
              <a:ext cx="946631" cy="321118"/>
            </a:xfrm>
            <a:prstGeom prst="rect">
              <a:avLst/>
            </a:prstGeom>
          </p:spPr>
          <p:txBody>
            <a:bodyPr lIns="49492" tIns="49492" rIns="49492" bIns="49492" rtlCol="0" anchor="ctr"/>
            <a:lstStyle/>
            <a:p>
              <a:pPr algn="ctr">
                <a:lnSpc>
                  <a:spcPts val="2439"/>
                </a:lnSpc>
              </a:pPr>
              <a:endParaRPr/>
            </a:p>
          </p:txBody>
        </p:sp>
      </p:grpSp>
      <p:grpSp>
        <p:nvGrpSpPr>
          <p:cNvPr id="50" name="Group 50"/>
          <p:cNvGrpSpPr/>
          <p:nvPr/>
        </p:nvGrpSpPr>
        <p:grpSpPr>
          <a:xfrm>
            <a:off x="12446562" y="6706041"/>
            <a:ext cx="4996135" cy="3445764"/>
            <a:chOff x="0" y="0"/>
            <a:chExt cx="6661513" cy="4594351"/>
          </a:xfrm>
        </p:grpSpPr>
        <p:sp>
          <p:nvSpPr>
            <p:cNvPr id="51" name="Freeform 51"/>
            <p:cNvSpPr/>
            <p:nvPr/>
          </p:nvSpPr>
          <p:spPr>
            <a:xfrm>
              <a:off x="132441" y="0"/>
              <a:ext cx="6296104" cy="4594351"/>
            </a:xfrm>
            <a:custGeom>
              <a:avLst/>
              <a:gdLst/>
              <a:ahLst/>
              <a:cxnLst/>
              <a:rect l="l" t="t" r="r" b="b"/>
              <a:pathLst>
                <a:path w="6296104" h="4594351">
                  <a:moveTo>
                    <a:pt x="0" y="0"/>
                  </a:moveTo>
                  <a:lnTo>
                    <a:pt x="6296104" y="0"/>
                  </a:lnTo>
                  <a:lnTo>
                    <a:pt x="6296104" y="4594351"/>
                  </a:lnTo>
                  <a:lnTo>
                    <a:pt x="0" y="4594351"/>
                  </a:lnTo>
                  <a:lnTo>
                    <a:pt x="0" y="0"/>
                  </a:lnTo>
                  <a:close/>
                </a:path>
              </a:pathLst>
            </a:custGeom>
            <a:blipFill>
              <a:blip r:embed="rId7"/>
              <a:stretch>
                <a:fillRect l="-505" r="-421" b="-64411"/>
              </a:stretch>
            </a:blipFill>
          </p:spPr>
          <p:txBody>
            <a:bodyPr/>
            <a:lstStyle/>
            <a:p>
              <a:endParaRPr lang="en-US"/>
            </a:p>
          </p:txBody>
        </p:sp>
        <p:grpSp>
          <p:nvGrpSpPr>
            <p:cNvPr id="52" name="Group 52"/>
            <p:cNvGrpSpPr/>
            <p:nvPr/>
          </p:nvGrpSpPr>
          <p:grpSpPr>
            <a:xfrm>
              <a:off x="0" y="0"/>
              <a:ext cx="6661513" cy="4594351"/>
              <a:chOff x="0" y="0"/>
              <a:chExt cx="1354004" cy="933837"/>
            </a:xfrm>
          </p:grpSpPr>
          <p:sp>
            <p:nvSpPr>
              <p:cNvPr id="53" name="Freeform 53"/>
              <p:cNvSpPr/>
              <p:nvPr/>
            </p:nvSpPr>
            <p:spPr>
              <a:xfrm>
                <a:off x="0" y="0"/>
                <a:ext cx="1354004" cy="933837"/>
              </a:xfrm>
              <a:custGeom>
                <a:avLst/>
                <a:gdLst/>
                <a:ahLst/>
                <a:cxnLst/>
                <a:rect l="l" t="t" r="r" b="b"/>
                <a:pathLst>
                  <a:path w="1354004" h="933837">
                    <a:moveTo>
                      <a:pt x="76802" y="0"/>
                    </a:moveTo>
                    <a:lnTo>
                      <a:pt x="1277202" y="0"/>
                    </a:lnTo>
                    <a:cubicBezTo>
                      <a:pt x="1319619" y="0"/>
                      <a:pt x="1354004" y="34385"/>
                      <a:pt x="1354004" y="76802"/>
                    </a:cubicBezTo>
                    <a:lnTo>
                      <a:pt x="1354004" y="857035"/>
                    </a:lnTo>
                    <a:cubicBezTo>
                      <a:pt x="1354004" y="899452"/>
                      <a:pt x="1319619" y="933837"/>
                      <a:pt x="1277202" y="933837"/>
                    </a:cubicBezTo>
                    <a:lnTo>
                      <a:pt x="76802" y="933837"/>
                    </a:lnTo>
                    <a:cubicBezTo>
                      <a:pt x="34385" y="933837"/>
                      <a:pt x="0" y="899452"/>
                      <a:pt x="0" y="857035"/>
                    </a:cubicBezTo>
                    <a:lnTo>
                      <a:pt x="0" y="76802"/>
                    </a:lnTo>
                    <a:cubicBezTo>
                      <a:pt x="0" y="34385"/>
                      <a:pt x="34385" y="0"/>
                      <a:pt x="76802" y="0"/>
                    </a:cubicBezTo>
                    <a:close/>
                  </a:path>
                </a:pathLst>
              </a:custGeom>
              <a:solidFill>
                <a:srgbClr val="000000">
                  <a:alpha val="0"/>
                </a:srgbClr>
              </a:solidFill>
              <a:ln w="38100" cap="rnd">
                <a:solidFill>
                  <a:srgbClr val="1800AD"/>
                </a:solidFill>
                <a:prstDash val="dash"/>
                <a:round/>
              </a:ln>
            </p:spPr>
            <p:txBody>
              <a:bodyPr/>
              <a:lstStyle/>
              <a:p>
                <a:endParaRPr lang="en-US"/>
              </a:p>
            </p:txBody>
          </p:sp>
          <p:sp>
            <p:nvSpPr>
              <p:cNvPr id="54" name="TextBox 54"/>
              <p:cNvSpPr txBox="1"/>
              <p:nvPr/>
            </p:nvSpPr>
            <p:spPr>
              <a:xfrm>
                <a:off x="0" y="-28575"/>
                <a:ext cx="1354004" cy="962412"/>
              </a:xfrm>
              <a:prstGeom prst="rect">
                <a:avLst/>
              </a:prstGeom>
            </p:spPr>
            <p:txBody>
              <a:bodyPr lIns="50800" tIns="50800" rIns="50800" bIns="50800" rtlCol="0" anchor="ctr"/>
              <a:lstStyle/>
              <a:p>
                <a:pPr algn="ctr">
                  <a:lnSpc>
                    <a:spcPts val="2439"/>
                  </a:lnSpc>
                </a:pPr>
                <a:endParaRPr/>
              </a:p>
            </p:txBody>
          </p:sp>
        </p:grpSp>
      </p:grpSp>
      <p:grpSp>
        <p:nvGrpSpPr>
          <p:cNvPr id="55" name="Group 55"/>
          <p:cNvGrpSpPr/>
          <p:nvPr/>
        </p:nvGrpSpPr>
        <p:grpSpPr>
          <a:xfrm>
            <a:off x="627753" y="9223264"/>
            <a:ext cx="10932690" cy="846745"/>
            <a:chOff x="0" y="0"/>
            <a:chExt cx="2879392" cy="223011"/>
          </a:xfrm>
        </p:grpSpPr>
        <p:sp>
          <p:nvSpPr>
            <p:cNvPr id="56" name="Freeform 56"/>
            <p:cNvSpPr/>
            <p:nvPr/>
          </p:nvSpPr>
          <p:spPr>
            <a:xfrm>
              <a:off x="0" y="0"/>
              <a:ext cx="2879392" cy="223011"/>
            </a:xfrm>
            <a:custGeom>
              <a:avLst/>
              <a:gdLst/>
              <a:ahLst/>
              <a:cxnLst/>
              <a:rect l="l" t="t" r="r" b="b"/>
              <a:pathLst>
                <a:path w="2879392" h="223011">
                  <a:moveTo>
                    <a:pt x="36115" y="0"/>
                  </a:moveTo>
                  <a:lnTo>
                    <a:pt x="2843276" y="0"/>
                  </a:lnTo>
                  <a:cubicBezTo>
                    <a:pt x="2863222" y="0"/>
                    <a:pt x="2879392" y="16169"/>
                    <a:pt x="2879392" y="36115"/>
                  </a:cubicBezTo>
                  <a:lnTo>
                    <a:pt x="2879392" y="186896"/>
                  </a:lnTo>
                  <a:cubicBezTo>
                    <a:pt x="2879392" y="206842"/>
                    <a:pt x="2863222" y="223011"/>
                    <a:pt x="2843276" y="223011"/>
                  </a:cubicBezTo>
                  <a:lnTo>
                    <a:pt x="36115" y="223011"/>
                  </a:lnTo>
                  <a:cubicBezTo>
                    <a:pt x="16169" y="223011"/>
                    <a:pt x="0" y="206842"/>
                    <a:pt x="0" y="186896"/>
                  </a:cubicBezTo>
                  <a:lnTo>
                    <a:pt x="0" y="36115"/>
                  </a:lnTo>
                  <a:cubicBezTo>
                    <a:pt x="0" y="16169"/>
                    <a:pt x="16169" y="0"/>
                    <a:pt x="36115" y="0"/>
                  </a:cubicBezTo>
                  <a:close/>
                </a:path>
              </a:pathLst>
            </a:custGeom>
            <a:gradFill rotWithShape="1">
              <a:gsLst>
                <a:gs pos="0">
                  <a:srgbClr val="FFDA6A">
                    <a:alpha val="100000"/>
                  </a:srgbClr>
                </a:gs>
                <a:gs pos="100000">
                  <a:srgbClr val="FFF7DE">
                    <a:alpha val="100000"/>
                  </a:srgbClr>
                </a:gs>
              </a:gsLst>
              <a:lin ang="5400000"/>
            </a:gradFill>
          </p:spPr>
          <p:txBody>
            <a:bodyPr/>
            <a:lstStyle/>
            <a:p>
              <a:endParaRPr lang="en-US"/>
            </a:p>
          </p:txBody>
        </p:sp>
        <p:sp>
          <p:nvSpPr>
            <p:cNvPr id="57" name="TextBox 57"/>
            <p:cNvSpPr txBox="1"/>
            <p:nvPr/>
          </p:nvSpPr>
          <p:spPr>
            <a:xfrm>
              <a:off x="0" y="-28575"/>
              <a:ext cx="2879392" cy="251586"/>
            </a:xfrm>
            <a:prstGeom prst="rect">
              <a:avLst/>
            </a:prstGeom>
          </p:spPr>
          <p:txBody>
            <a:bodyPr lIns="50800" tIns="50800" rIns="50800" bIns="50800" rtlCol="0" anchor="ctr"/>
            <a:lstStyle/>
            <a:p>
              <a:pPr algn="r">
                <a:lnSpc>
                  <a:spcPts val="2439"/>
                </a:lnSpc>
              </a:pPr>
              <a:endParaRPr/>
            </a:p>
          </p:txBody>
        </p:sp>
      </p:grpSp>
      <p:sp>
        <p:nvSpPr>
          <p:cNvPr id="58" name="TextBox 58"/>
          <p:cNvSpPr txBox="1"/>
          <p:nvPr/>
        </p:nvSpPr>
        <p:spPr>
          <a:xfrm>
            <a:off x="5916996" y="7506217"/>
            <a:ext cx="4141680" cy="922706"/>
          </a:xfrm>
          <a:prstGeom prst="rect">
            <a:avLst/>
          </a:prstGeom>
        </p:spPr>
        <p:txBody>
          <a:bodyPr lIns="0" tIns="0" rIns="0" bIns="0" rtlCol="0" anchor="t">
            <a:spAutoFit/>
          </a:bodyPr>
          <a:lstStyle/>
          <a:p>
            <a:pPr algn="ctr">
              <a:lnSpc>
                <a:spcPts val="2439"/>
              </a:lnSpc>
              <a:spcBef>
                <a:spcPct val="0"/>
              </a:spcBef>
            </a:pPr>
            <a:r>
              <a:rPr lang="en-US" sz="1899" b="1">
                <a:solidFill>
                  <a:srgbClr val="000000"/>
                </a:solidFill>
                <a:latin typeface="Arial Bold"/>
                <a:ea typeface="Arial Bold"/>
                <a:cs typeface="Arial Bold"/>
                <a:sym typeface="Arial Bold"/>
              </a:rPr>
              <a:t>Business Value: </a:t>
            </a:r>
          </a:p>
          <a:p>
            <a:pPr algn="ctr">
              <a:lnSpc>
                <a:spcPts val="2439"/>
              </a:lnSpc>
              <a:spcBef>
                <a:spcPct val="0"/>
              </a:spcBef>
            </a:pPr>
            <a:r>
              <a:rPr lang="en-US" sz="1899" b="1">
                <a:solidFill>
                  <a:srgbClr val="000000"/>
                </a:solidFill>
                <a:latin typeface="Arial Bold"/>
                <a:ea typeface="Arial Bold"/>
                <a:cs typeface="Arial Bold"/>
                <a:sym typeface="Arial Bold"/>
              </a:rPr>
              <a:t>+$18.5M ROI, SaaS-ready, &lt;12 months payback.</a:t>
            </a:r>
          </a:p>
        </p:txBody>
      </p:sp>
      <p:sp>
        <p:nvSpPr>
          <p:cNvPr id="59" name="TextBox 59"/>
          <p:cNvSpPr txBox="1"/>
          <p:nvPr/>
        </p:nvSpPr>
        <p:spPr>
          <a:xfrm>
            <a:off x="1472835" y="7395201"/>
            <a:ext cx="3385426" cy="922706"/>
          </a:xfrm>
          <a:prstGeom prst="rect">
            <a:avLst/>
          </a:prstGeom>
        </p:spPr>
        <p:txBody>
          <a:bodyPr lIns="0" tIns="0" rIns="0" bIns="0" rtlCol="0" anchor="t">
            <a:spAutoFit/>
          </a:bodyPr>
          <a:lstStyle/>
          <a:p>
            <a:pPr algn="ctr">
              <a:lnSpc>
                <a:spcPts val="2439"/>
              </a:lnSpc>
              <a:spcBef>
                <a:spcPct val="0"/>
              </a:spcBef>
            </a:pPr>
            <a:r>
              <a:rPr lang="en-US" sz="1900" b="1">
                <a:solidFill>
                  <a:srgbClr val="000000"/>
                </a:solidFill>
                <a:latin typeface="Arial Bold"/>
                <a:ea typeface="Arial Bold"/>
                <a:cs typeface="Arial Bold"/>
                <a:sym typeface="Arial Bold"/>
              </a:rPr>
              <a:t>Efficiency:</a:t>
            </a:r>
          </a:p>
          <a:p>
            <a:pPr algn="ctr">
              <a:lnSpc>
                <a:spcPts val="2439"/>
              </a:lnSpc>
              <a:spcBef>
                <a:spcPct val="0"/>
              </a:spcBef>
            </a:pPr>
            <a:r>
              <a:rPr lang="en-US" sz="1900" b="1">
                <a:solidFill>
                  <a:srgbClr val="000000"/>
                </a:solidFill>
                <a:latin typeface="Arial Bold"/>
                <a:ea typeface="Arial Bold"/>
                <a:cs typeface="Arial Bold"/>
                <a:sym typeface="Arial Bold"/>
              </a:rPr>
              <a:t>30–40% fewer false positives, 50% faster detection.</a:t>
            </a:r>
          </a:p>
        </p:txBody>
      </p:sp>
      <p:sp>
        <p:nvSpPr>
          <p:cNvPr id="60" name="TextBox 60"/>
          <p:cNvSpPr txBox="1"/>
          <p:nvPr/>
        </p:nvSpPr>
        <p:spPr>
          <a:xfrm>
            <a:off x="7394133" y="5936863"/>
            <a:ext cx="3378635" cy="909216"/>
          </a:xfrm>
          <a:prstGeom prst="rect">
            <a:avLst/>
          </a:prstGeom>
        </p:spPr>
        <p:txBody>
          <a:bodyPr lIns="0" tIns="0" rIns="0" bIns="0" rtlCol="0" anchor="t">
            <a:spAutoFit/>
          </a:bodyPr>
          <a:lstStyle/>
          <a:p>
            <a:pPr algn="ctr">
              <a:lnSpc>
                <a:spcPts val="2376"/>
              </a:lnSpc>
              <a:spcBef>
                <a:spcPct val="0"/>
              </a:spcBef>
            </a:pPr>
            <a:r>
              <a:rPr lang="en-US" sz="1851" b="1">
                <a:solidFill>
                  <a:srgbClr val="000000"/>
                </a:solidFill>
                <a:latin typeface="Arial Bold"/>
                <a:ea typeface="Arial Bold"/>
                <a:cs typeface="Arial Bold"/>
                <a:sym typeface="Arial Bold"/>
              </a:rPr>
              <a:t>Customer Trust:</a:t>
            </a:r>
          </a:p>
          <a:p>
            <a:pPr algn="ctr">
              <a:lnSpc>
                <a:spcPts val="2376"/>
              </a:lnSpc>
              <a:spcBef>
                <a:spcPct val="0"/>
              </a:spcBef>
            </a:pPr>
            <a:r>
              <a:rPr lang="en-US" sz="1851" b="1">
                <a:solidFill>
                  <a:srgbClr val="000000"/>
                </a:solidFill>
                <a:latin typeface="Arial Bold"/>
                <a:ea typeface="Arial Bold"/>
                <a:cs typeface="Arial Bold"/>
                <a:sym typeface="Arial Bold"/>
              </a:rPr>
              <a:t>Less friction, improved experience.</a:t>
            </a:r>
          </a:p>
        </p:txBody>
      </p:sp>
      <p:sp>
        <p:nvSpPr>
          <p:cNvPr id="61" name="TextBox 61"/>
          <p:cNvSpPr txBox="1"/>
          <p:nvPr/>
        </p:nvSpPr>
        <p:spPr>
          <a:xfrm>
            <a:off x="1472835" y="2699525"/>
            <a:ext cx="9402837" cy="1377207"/>
          </a:xfrm>
          <a:prstGeom prst="rect">
            <a:avLst/>
          </a:prstGeom>
        </p:spPr>
        <p:txBody>
          <a:bodyPr lIns="0" tIns="0" rIns="0" bIns="0" rtlCol="0" anchor="t">
            <a:spAutoFit/>
          </a:bodyPr>
          <a:lstStyle/>
          <a:p>
            <a:pPr algn="l">
              <a:lnSpc>
                <a:spcPts val="2764"/>
              </a:lnSpc>
              <a:spcBef>
                <a:spcPct val="0"/>
              </a:spcBef>
            </a:pPr>
            <a:r>
              <a:rPr lang="en-US" sz="2152" b="1" dirty="0">
                <a:solidFill>
                  <a:srgbClr val="000000"/>
                </a:solidFill>
                <a:latin typeface="Arial Bold"/>
                <a:ea typeface="Arial Bold"/>
                <a:cs typeface="Arial Bold"/>
                <a:sym typeface="Arial Bold"/>
              </a:rPr>
              <a:t>The Challenge:</a:t>
            </a:r>
            <a:r>
              <a:rPr lang="en-US" sz="2152" dirty="0">
                <a:solidFill>
                  <a:srgbClr val="000000"/>
                </a:solidFill>
                <a:latin typeface="Arial"/>
                <a:ea typeface="Arial"/>
                <a:cs typeface="Arial"/>
                <a:sym typeface="Arial"/>
              </a:rPr>
              <a:t> Digital payment fraud is rising, while legacy rule-based systems suffer from high false positives (up to 95%), poor adaptability, and weak detection of advanced threats.</a:t>
            </a:r>
          </a:p>
          <a:p>
            <a:pPr algn="l">
              <a:lnSpc>
                <a:spcPts val="2764"/>
              </a:lnSpc>
              <a:spcBef>
                <a:spcPct val="0"/>
              </a:spcBef>
            </a:pPr>
            <a:endParaRPr lang="en-US" sz="2152" dirty="0">
              <a:solidFill>
                <a:srgbClr val="000000"/>
              </a:solidFill>
              <a:latin typeface="Arial"/>
              <a:ea typeface="Arial"/>
              <a:cs typeface="Arial"/>
              <a:sym typeface="Arial"/>
            </a:endParaRPr>
          </a:p>
        </p:txBody>
      </p:sp>
      <p:sp>
        <p:nvSpPr>
          <p:cNvPr id="62" name="TextBox 62"/>
          <p:cNvSpPr txBox="1"/>
          <p:nvPr/>
        </p:nvSpPr>
        <p:spPr>
          <a:xfrm>
            <a:off x="1056603" y="1702140"/>
            <a:ext cx="9720786" cy="447446"/>
          </a:xfrm>
          <a:prstGeom prst="rect">
            <a:avLst/>
          </a:prstGeom>
        </p:spPr>
        <p:txBody>
          <a:bodyPr lIns="0" tIns="0" rIns="0" bIns="0" rtlCol="0" anchor="t">
            <a:spAutoFit/>
          </a:bodyPr>
          <a:lstStyle/>
          <a:p>
            <a:pPr algn="just">
              <a:lnSpc>
                <a:spcPts val="3466"/>
              </a:lnSpc>
            </a:pPr>
            <a:r>
              <a:rPr lang="en-US" sz="2700" b="1">
                <a:solidFill>
                  <a:srgbClr val="000000"/>
                </a:solidFill>
                <a:latin typeface="Arial Bold"/>
                <a:ea typeface="Arial Bold"/>
                <a:cs typeface="Arial Bold"/>
                <a:sym typeface="Arial Bold"/>
              </a:rPr>
              <a:t>7. One-page summary of the project</a:t>
            </a:r>
          </a:p>
        </p:txBody>
      </p:sp>
      <p:sp>
        <p:nvSpPr>
          <p:cNvPr id="63" name="TextBox 63"/>
          <p:cNvSpPr txBox="1"/>
          <p:nvPr/>
        </p:nvSpPr>
        <p:spPr>
          <a:xfrm>
            <a:off x="4284363" y="5908288"/>
            <a:ext cx="3002943" cy="1287144"/>
          </a:xfrm>
          <a:prstGeom prst="rect">
            <a:avLst/>
          </a:prstGeom>
        </p:spPr>
        <p:txBody>
          <a:bodyPr lIns="0" tIns="0" rIns="0" bIns="0" rtlCol="0" anchor="t">
            <a:spAutoFit/>
          </a:bodyPr>
          <a:lstStyle/>
          <a:p>
            <a:pPr algn="ctr">
              <a:lnSpc>
                <a:spcPts val="5180"/>
              </a:lnSpc>
            </a:pPr>
            <a:r>
              <a:rPr lang="en-US" sz="3700" b="1">
                <a:solidFill>
                  <a:srgbClr val="000000"/>
                </a:solidFill>
                <a:latin typeface="Canva Sans Bold"/>
                <a:ea typeface="Canva Sans Bold"/>
                <a:cs typeface="Canva Sans Bold"/>
                <a:sym typeface="Canva Sans Bold"/>
              </a:rPr>
              <a:t>Projected Impact</a:t>
            </a:r>
          </a:p>
        </p:txBody>
      </p:sp>
      <p:sp>
        <p:nvSpPr>
          <p:cNvPr id="64" name="TextBox 64"/>
          <p:cNvSpPr txBox="1"/>
          <p:nvPr/>
        </p:nvSpPr>
        <p:spPr>
          <a:xfrm>
            <a:off x="740628" y="9337564"/>
            <a:ext cx="10368003" cy="617906"/>
          </a:xfrm>
          <a:prstGeom prst="rect">
            <a:avLst/>
          </a:prstGeom>
        </p:spPr>
        <p:txBody>
          <a:bodyPr lIns="0" tIns="0" rIns="0" bIns="0" rtlCol="0" anchor="t">
            <a:spAutoFit/>
          </a:bodyPr>
          <a:lstStyle/>
          <a:p>
            <a:pPr algn="r">
              <a:lnSpc>
                <a:spcPts val="2439"/>
              </a:lnSpc>
              <a:spcBef>
                <a:spcPct val="0"/>
              </a:spcBef>
            </a:pPr>
            <a:r>
              <a:rPr lang="en-US" sz="1900" b="1">
                <a:solidFill>
                  <a:srgbClr val="000000"/>
                </a:solidFill>
                <a:latin typeface="Arial Bold"/>
                <a:ea typeface="Arial Bold"/>
                <a:cs typeface="Arial Bold"/>
                <a:sym typeface="Arial Bold"/>
              </a:rPr>
              <a:t>Conclusion: </a:t>
            </a:r>
            <a:r>
              <a:rPr lang="en-US" sz="1900">
                <a:solidFill>
                  <a:srgbClr val="000000"/>
                </a:solidFill>
                <a:latin typeface="Arial"/>
                <a:ea typeface="Arial"/>
                <a:cs typeface="Arial"/>
                <a:sym typeface="Arial"/>
              </a:rPr>
              <a:t>A shift from reactive fraud detection to proactive, intelligent prevention—delivering robust, adaptive, and scalable defense for Bank of Baroda’s digital ecosystem.</a:t>
            </a:r>
          </a:p>
        </p:txBody>
      </p:sp>
      <p:sp>
        <p:nvSpPr>
          <p:cNvPr id="65" name="TextBox 65"/>
          <p:cNvSpPr txBox="1"/>
          <p:nvPr/>
        </p:nvSpPr>
        <p:spPr>
          <a:xfrm>
            <a:off x="11877280" y="6299557"/>
            <a:ext cx="5907369" cy="286297"/>
          </a:xfrm>
          <a:prstGeom prst="rect">
            <a:avLst/>
          </a:prstGeom>
        </p:spPr>
        <p:txBody>
          <a:bodyPr wrap="square" lIns="0" tIns="0" rIns="0" bIns="0" rtlCol="0" anchor="t">
            <a:spAutoFit/>
          </a:bodyPr>
          <a:lstStyle/>
          <a:p>
            <a:pPr algn="ctr">
              <a:lnSpc>
                <a:spcPts val="2439"/>
              </a:lnSpc>
              <a:spcBef>
                <a:spcPct val="0"/>
              </a:spcBef>
            </a:pPr>
            <a:r>
              <a:rPr lang="en-US" sz="1900" b="1" dirty="0">
                <a:solidFill>
                  <a:srgbClr val="000000"/>
                </a:solidFill>
                <a:latin typeface="Arial Bold"/>
                <a:ea typeface="Arial Bold"/>
                <a:cs typeface="Arial Bold"/>
                <a:sym typeface="Arial Bold"/>
              </a:rPr>
              <a:t>Feature Importance in Fraud Detection Prediction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1417</Words>
  <Application>Microsoft Macintosh PowerPoint</Application>
  <PresentationFormat>Custom</PresentationFormat>
  <Paragraphs>130</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Wedges</vt:lpstr>
      <vt:lpstr>Canva Sans Bold</vt:lpstr>
      <vt:lpstr>Arial</vt:lpstr>
      <vt:lpstr>Arial Bold</vt:lpstr>
      <vt:lpstr>Canva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 Outline of Unique &amp; innovative solution</dc:title>
  <cp:lastModifiedBy>Krit Nandan</cp:lastModifiedBy>
  <cp:revision>2</cp:revision>
  <dcterms:created xsi:type="dcterms:W3CDTF">2006-08-16T00:00:00Z</dcterms:created>
  <dcterms:modified xsi:type="dcterms:W3CDTF">2025-09-28T05:54:20Z</dcterms:modified>
  <dc:identifier>DAG0K90rjLE</dc:identifier>
</cp:coreProperties>
</file>